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7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Algerian" panose="04020705040A02060702" pitchFamily="82" charset="0"/>
      <p:regular r:id="rId33"/>
    </p:embeddedFon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
      <p:font typeface="Copperplate Gothic Bold" panose="020E0705020206020404" pitchFamily="34" charset="0"/>
      <p:regular r:id="rId40"/>
    </p:embeddedFont>
    <p:embeddedFont>
      <p:font typeface="Gill Sans MT" panose="020B0502020104020203" pitchFamily="34" charset="0"/>
      <p:regular r:id="rId41"/>
      <p:bold r:id="rId42"/>
      <p:italic r:id="rId43"/>
      <p:boldItalic r:id="rId44"/>
    </p:embeddedFont>
    <p:embeddedFont>
      <p:font typeface="Montserrat" panose="020B0604020202020204" charset="0"/>
      <p:regular r:id="rId45"/>
      <p:bold r:id="rId46"/>
      <p:italic r:id="rId47"/>
      <p:boldItalic r:id="rId48"/>
    </p:embeddedFont>
    <p:embeddedFont>
      <p:font typeface="Old Standard TT" panose="020B0604020202020204" charset="0"/>
      <p:regular r:id="rId49"/>
      <p:bold r:id="rId50"/>
      <p:italic r:id="rId51"/>
    </p:embeddedFont>
    <p:embeddedFont>
      <p:font typeface="Roboto" panose="020B0604020202020204" charset="0"/>
      <p:regular r:id="rId52"/>
      <p:bold r:id="rId53"/>
      <p:italic r:id="rId54"/>
      <p:boldItalic r:id="rId55"/>
    </p:embeddedFont>
    <p:embeddedFont>
      <p:font typeface="Sitka Display" panose="02000505000000020004" pitchFamily="2" charset="0"/>
      <p:regular r:id="rId56"/>
      <p:bold r:id="rId57"/>
      <p:italic r:id="rId58"/>
      <p:boldItalic r:id="rId59"/>
    </p:embeddedFont>
    <p:embeddedFont>
      <p:font typeface="Sitka Small" panose="02000505000000020004" pitchFamily="2" charset="0"/>
      <p:regular r:id="rId60"/>
      <p:bold r:id="rId61"/>
      <p:italic r:id="rId62"/>
      <p:boldItalic r:id="rId63"/>
    </p:embeddedFont>
    <p:embeddedFont>
      <p:font typeface="Stencil" panose="040409050D0802020404" pitchFamily="82" charset="0"/>
      <p:regular r:id="rId64"/>
    </p:embeddedFont>
    <p:embeddedFont>
      <p:font typeface="Verdana" panose="020B0604030504040204" pitchFamily="34" charset="0"/>
      <p:regular r:id="rId65"/>
      <p:bold r:id="rId66"/>
      <p:italic r:id="rId67"/>
      <p:boldItalic r:id="rId6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9" roundtripDataSignature="AMtx7mhpgnK10LVgM+J42aHV9NiSAYh1F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10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10.fntdata"/><Relationship Id="rId47" Type="http://schemas.openxmlformats.org/officeDocument/2006/relationships/font" Target="fonts/font15.fntdata"/><Relationship Id="rId63" Type="http://schemas.openxmlformats.org/officeDocument/2006/relationships/font" Target="fonts/font31.fntdata"/><Relationship Id="rId68" Type="http://schemas.openxmlformats.org/officeDocument/2006/relationships/font" Target="fonts/font3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66" Type="http://schemas.openxmlformats.org/officeDocument/2006/relationships/font" Target="fonts/font34.fntdata"/><Relationship Id="rId5" Type="http://schemas.openxmlformats.org/officeDocument/2006/relationships/slide" Target="slides/slide4.xml"/><Relationship Id="rId61" Type="http://schemas.openxmlformats.org/officeDocument/2006/relationships/font" Target="fonts/font2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font" Target="fonts/font32.fntdata"/><Relationship Id="rId69"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19.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67" Type="http://schemas.openxmlformats.org/officeDocument/2006/relationships/font" Target="fonts/font35.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font" Target="fonts/font30.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font" Target="fonts/font33.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7.fntdata"/><Relationship Id="rId34" Type="http://schemas.openxmlformats.org/officeDocument/2006/relationships/font" Target="fonts/font2.fntdata"/><Relationship Id="rId50" Type="http://schemas.openxmlformats.org/officeDocument/2006/relationships/font" Target="fonts/font18.fntdata"/><Relationship Id="rId55" Type="http://schemas.openxmlformats.org/officeDocument/2006/relationships/font" Target="fonts/font23.fntdata"/><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7" name="Google Shape;777;p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6" name="Google Shape;876;p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3" name="Google Shape;88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5" name="Google Shape;895;p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p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5" name="Google Shape;905;p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4" name="Google Shape;914;p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3" name="Google Shape;923;p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2" name="Google Shape;932;p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2" name="Google Shape;942;p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p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1" name="Google Shape;951;p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0" name="Google Shape;960;p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5" name="Google Shape;785;p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9" name="Google Shape;969;p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2" name="Google Shape;982;p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p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9" name="Google Shape;989;p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7" name="Google Shape;997;p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7" name="Google Shape;1007;p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p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6" name="Google Shape;1016;p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4" name="Google Shape;1024;p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3" name="Google Shape;103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1" name="Google Shape;104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p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7" name="Google Shape;1047;p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1" name="Google Shape;80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3" name="Google Shape;1053;p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1" name="Google Shape;811;p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3" name="Google Shape;82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1" name="Google Shape;831;p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1" name="Google Shape;841;p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8" name="Google Shape;848;p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6" name="Google Shape;856;p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4750737"/>
            <a:ext cx="9144000"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CB1ED2-0EE7-4F15-8EEF-F8C67BB23374}" type="datetime1">
              <a:rPr lang="en-US" smtClean="0"/>
              <a:t>5/10/2023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18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A13A3D-D12D-4446-8646-93FF0B09CD9B}" type="datetime1">
              <a:rPr lang="en-US" smtClean="0"/>
              <a:t>5/10/2023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551610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09226"/>
            <a:ext cx="1971675" cy="431992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9226"/>
            <a:ext cx="5800725" cy="4319924"/>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B5FD79-59F1-4A91-85A3-8612734DD7A2}" type="datetime1">
              <a:rPr lang="en-US" smtClean="0"/>
              <a:t>5/10/2023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3701247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tx">
  <p:cSld name="1_Title and content">
    <p:spTree>
      <p:nvGrpSpPr>
        <p:cNvPr id="1" name="Shape 724"/>
        <p:cNvGrpSpPr/>
        <p:nvPr/>
      </p:nvGrpSpPr>
      <p:grpSpPr>
        <a:xfrm>
          <a:off x="0" y="0"/>
          <a:ext cx="0" cy="0"/>
          <a:chOff x="0" y="0"/>
          <a:chExt cx="0" cy="0"/>
        </a:xfrm>
      </p:grpSpPr>
      <p:sp>
        <p:nvSpPr>
          <p:cNvPr id="725" name="Google Shape;725;p2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26" name="Google Shape;726;p23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27" name="Google Shape;727;p2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02368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86AFAB-C4EE-49E3-8FC0-D6FD1AE2E8CF}" type="datetime1">
              <a:rPr lang="en-US" smtClean="0"/>
              <a:t>5/10/2023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516288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1B050F-F92B-4636-8422-CEA02EFBEE2D}" type="datetime1">
              <a:rPr lang="en-US" smtClean="0"/>
              <a:t>5/10/2023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749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DC0682-898F-4FFD-8E91-4FCA7EC2050B}" type="datetime1">
              <a:rPr lang="en-US" smtClean="0"/>
              <a:t>5/10/2023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129821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1EA81D-B615-4CEC-85F0-68195C2873AA}" type="datetime1">
              <a:rPr lang="en-US" smtClean="0"/>
              <a:t>5/10/2023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4205990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E06C8E-7AEE-436D-8DF1-D84662AE5538}" type="datetime1">
              <a:rPr lang="en-US" smtClean="0"/>
              <a:t>5/10/2023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661476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39ADC35-7625-4597-945A-5E3DAF174F39}" type="datetime1">
              <a:rPr lang="en-US" smtClean="0"/>
              <a:t>5/10/2023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679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B05B8197-4834-4626-A1C8-92C9561B90DA}" type="datetime1">
              <a:rPr lang="en-US" smtClean="0"/>
              <a:t>5/10/2023</a:t>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887571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tIns="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368630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22960" y="4430268"/>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56154DB7-8FCE-4493-A0B0-12969E8F8CF4}" type="datetime1">
              <a:rPr lang="en-US" smtClean="0"/>
              <a:t>5/10/2023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4142055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DAEC35EA-7B1B-4C06-9E73-0320D8E17ABD}" type="datetime1">
              <a:rPr lang="en-US" smtClean="0"/>
              <a:t>5/10/2023</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974222"/>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Lst>
  <p:hf sldNum="0"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7.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268"/>
          <p:cNvSpPr/>
          <p:nvPr/>
        </p:nvSpPr>
        <p:spPr>
          <a:xfrm>
            <a:off x="0" y="299678"/>
            <a:ext cx="8706010" cy="4466894"/>
          </a:xfrm>
          <a:custGeom>
            <a:avLst/>
            <a:gdLst/>
            <a:ahLst/>
            <a:cxnLst/>
            <a:rect l="l" t="t" r="r" b="b"/>
            <a:pathLst>
              <a:path w="9144000" h="5143500" extrusionOk="0">
                <a:moveTo>
                  <a:pt x="9144000" y="0"/>
                </a:moveTo>
                <a:lnTo>
                  <a:pt x="0" y="0"/>
                </a:lnTo>
                <a:lnTo>
                  <a:pt x="0" y="5143500"/>
                </a:lnTo>
                <a:lnTo>
                  <a:pt x="9144000" y="5143500"/>
                </a:lnTo>
                <a:lnTo>
                  <a:pt x="9144000" y="0"/>
                </a:lnTo>
                <a:close/>
              </a:path>
            </a:pathLst>
          </a:cu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0" name="Google Shape;780;p268"/>
          <p:cNvSpPr txBox="1">
            <a:spLocks noGrp="1"/>
          </p:cNvSpPr>
          <p:nvPr>
            <p:ph idx="1"/>
          </p:nvPr>
        </p:nvSpPr>
        <p:spPr>
          <a:xfrm>
            <a:off x="-50097" y="77225"/>
            <a:ext cx="9181182" cy="2034916"/>
          </a:xfrm>
          <a:prstGeom prst="rect">
            <a:avLst/>
          </a:prstGeom>
          <a:noFill/>
          <a:ln>
            <a:noFill/>
          </a:ln>
        </p:spPr>
        <p:txBody>
          <a:bodyPr spcFirstLastPara="1" wrap="square" lIns="0" tIns="12700" rIns="0" bIns="0" anchor="t" anchorCtr="0">
            <a:spAutoFit/>
          </a:bodyPr>
          <a:lstStyle/>
          <a:p>
            <a:pPr marL="0" lvl="0" indent="0" algn="ctr" rtl="0">
              <a:lnSpc>
                <a:spcPct val="100000"/>
              </a:lnSpc>
              <a:spcBef>
                <a:spcPts val="0"/>
              </a:spcBef>
              <a:spcAft>
                <a:spcPts val="0"/>
              </a:spcAft>
              <a:buClr>
                <a:srgbClr val="CC0000"/>
              </a:buClr>
              <a:buSzPts val="4200"/>
              <a:buFont typeface="Montserrat"/>
              <a:buNone/>
            </a:pPr>
            <a:r>
              <a:rPr lang="en-US" sz="5400" b="1" dirty="0">
                <a:effectLst>
                  <a:outerShdw blurRad="38100" dist="38100" dir="2700000" algn="tl">
                    <a:srgbClr val="000000">
                      <a:alpha val="43137"/>
                    </a:srgbClr>
                  </a:outerShdw>
                </a:effectLst>
                <a:latin typeface="Copperplate Gothic Bold" panose="020E0705020206020404" pitchFamily="34" charset="0"/>
                <a:ea typeface="Montserrat"/>
                <a:cs typeface="Montserrat"/>
                <a:sym typeface="Montserrat"/>
              </a:rPr>
              <a:t>Capstone Project</a:t>
            </a:r>
          </a:p>
          <a:p>
            <a:pPr marL="0" lvl="0" indent="0" algn="ctr" rtl="0">
              <a:lnSpc>
                <a:spcPct val="100000"/>
              </a:lnSpc>
              <a:spcBef>
                <a:spcPts val="0"/>
              </a:spcBef>
              <a:spcAft>
                <a:spcPts val="0"/>
              </a:spcAft>
              <a:buClr>
                <a:srgbClr val="CC0000"/>
              </a:buClr>
              <a:buSzPts val="4200"/>
              <a:buFont typeface="Montserrat"/>
              <a:buNone/>
            </a:pPr>
            <a:r>
              <a:rPr lang="en-US" sz="2800" b="1" dirty="0">
                <a:solidFill>
                  <a:srgbClr val="FF0000"/>
                </a:solidFill>
                <a:effectLst>
                  <a:outerShdw blurRad="38100" dist="38100" dir="2700000" algn="tl">
                    <a:srgbClr val="000000">
                      <a:alpha val="43137"/>
                    </a:srgbClr>
                  </a:outerShdw>
                </a:effectLst>
                <a:latin typeface="Algerian" panose="04020705040A02060702" pitchFamily="82" charset="0"/>
                <a:sym typeface="Montserrat"/>
              </a:rPr>
              <a:t>ON</a:t>
            </a:r>
          </a:p>
          <a:p>
            <a:pPr marL="0" lvl="0" indent="0" algn="ctr" rtl="0">
              <a:lnSpc>
                <a:spcPct val="100000"/>
              </a:lnSpc>
              <a:spcBef>
                <a:spcPts val="0"/>
              </a:spcBef>
              <a:spcAft>
                <a:spcPts val="0"/>
              </a:spcAft>
              <a:buClr>
                <a:srgbClr val="CC0000"/>
              </a:buClr>
              <a:buSzPts val="4200"/>
              <a:buFont typeface="Montserrat"/>
              <a:buNone/>
            </a:pPr>
            <a:endParaRPr sz="800" b="1" dirty="0">
              <a:solidFill>
                <a:srgbClr val="FF0000"/>
              </a:solidFill>
              <a:effectLst>
                <a:outerShdw blurRad="38100" dist="38100" dir="2700000" algn="tl">
                  <a:srgbClr val="000000">
                    <a:alpha val="43137"/>
                  </a:srgbClr>
                </a:outerShdw>
              </a:effectLst>
              <a:latin typeface="Algerian" panose="04020705040A02060702" pitchFamily="82" charset="0"/>
            </a:endParaRPr>
          </a:p>
          <a:p>
            <a:pPr marL="114300" lvl="0" indent="0" algn="ctr" rtl="0">
              <a:lnSpc>
                <a:spcPct val="115000"/>
              </a:lnSpc>
              <a:spcBef>
                <a:spcPts val="0"/>
              </a:spcBef>
              <a:spcAft>
                <a:spcPts val="0"/>
              </a:spcAft>
              <a:buSzPts val="1800"/>
              <a:buNone/>
            </a:pPr>
            <a:r>
              <a:rPr lang="en-US" sz="3600" b="1" i="0" dirty="0">
                <a:solidFill>
                  <a:srgbClr val="0000FF"/>
                </a:solidFill>
                <a:latin typeface="Algerian" panose="04020705040A02060702" pitchFamily="82" charset="0"/>
                <a:ea typeface="Arial"/>
                <a:cs typeface="Arial"/>
                <a:sym typeface="Arial"/>
              </a:rPr>
              <a:t>  Play Store App Review Analysis</a:t>
            </a:r>
            <a:endParaRPr sz="1400" dirty="0">
              <a:solidFill>
                <a:srgbClr val="0000FF"/>
              </a:solidFill>
              <a:latin typeface="Algerian" panose="04020705040A02060702" pitchFamily="82" charset="0"/>
            </a:endParaRPr>
          </a:p>
        </p:txBody>
      </p:sp>
      <p:pic>
        <p:nvPicPr>
          <p:cNvPr id="781" name="Google Shape;781;p268"/>
          <p:cNvPicPr preferRelativeResize="0"/>
          <p:nvPr/>
        </p:nvPicPr>
        <p:blipFill rotWithShape="1">
          <a:blip r:embed="rId3">
            <a:alphaModFix/>
          </a:blip>
          <a:srcRect/>
          <a:stretch/>
        </p:blipFill>
        <p:spPr>
          <a:xfrm>
            <a:off x="3217332" y="2266265"/>
            <a:ext cx="2933997" cy="1525429"/>
          </a:xfrm>
          <a:prstGeom prst="rect">
            <a:avLst/>
          </a:prstGeom>
          <a:noFill/>
          <a:ln w="9525" cap="flat" cmpd="sng">
            <a:solidFill>
              <a:schemeClr val="lt2"/>
            </a:solidFill>
            <a:prstDash val="solid"/>
            <a:round/>
            <a:headEnd type="none" w="sm" len="sm"/>
            <a:tailEnd type="none" w="sm" len="sm"/>
          </a:ln>
          <a:effectLst>
            <a:innerShdw blurRad="114300">
              <a:prstClr val="black"/>
            </a:innerShdw>
          </a:effectLst>
        </p:spPr>
      </p:pic>
      <p:sp>
        <p:nvSpPr>
          <p:cNvPr id="782" name="Google Shape;782;p268"/>
          <p:cNvSpPr txBox="1"/>
          <p:nvPr/>
        </p:nvSpPr>
        <p:spPr>
          <a:xfrm>
            <a:off x="5378368" y="3559980"/>
            <a:ext cx="3625310" cy="782265"/>
          </a:xfrm>
          <a:prstGeom prst="rect">
            <a:avLst/>
          </a:prstGeom>
          <a:noFill/>
          <a:ln>
            <a:noFill/>
          </a:ln>
        </p:spPr>
        <p:txBody>
          <a:bodyPr spcFirstLastPara="1" wrap="square" lIns="0" tIns="12700" rIns="0" bIns="0" anchor="t" anchorCtr="0">
            <a:spAutoFit/>
          </a:bodyPr>
          <a:lstStyle/>
          <a:p>
            <a:pPr marL="0" marR="0" lvl="0" indent="0" algn="ctr" rtl="0">
              <a:lnSpc>
                <a:spcPct val="100000"/>
              </a:lnSpc>
              <a:spcBef>
                <a:spcPts val="0"/>
              </a:spcBef>
              <a:spcAft>
                <a:spcPts val="0"/>
              </a:spcAft>
              <a:buNone/>
            </a:pPr>
            <a:r>
              <a:rPr lang="en-US" sz="1800" b="1" i="0" u="none" strike="noStrike" cap="none" dirty="0">
                <a:solidFill>
                  <a:srgbClr val="124F5B"/>
                </a:solidFill>
                <a:latin typeface="Sitka Display" panose="02000505000000020004" pitchFamily="2" charset="0"/>
                <a:ea typeface="Verdana"/>
                <a:cs typeface="Verdana"/>
                <a:sym typeface="Verdana"/>
              </a:rPr>
              <a:t>By</a:t>
            </a:r>
            <a:endParaRPr sz="1800" b="1" i="0" u="none" strike="noStrike" cap="none" dirty="0">
              <a:solidFill>
                <a:srgbClr val="000000"/>
              </a:solidFill>
              <a:latin typeface="Sitka Display" panose="02000505000000020004" pitchFamily="2" charset="0"/>
              <a:ea typeface="Verdana"/>
              <a:cs typeface="Verdana"/>
              <a:sym typeface="Verdana"/>
            </a:endParaRPr>
          </a:p>
          <a:p>
            <a:pPr marL="0" marR="0" lvl="0" indent="0" algn="ctr" rtl="0">
              <a:lnSpc>
                <a:spcPct val="100000"/>
              </a:lnSpc>
              <a:spcBef>
                <a:spcPts val="0"/>
              </a:spcBef>
              <a:spcAft>
                <a:spcPts val="0"/>
              </a:spcAft>
              <a:buNone/>
            </a:pPr>
            <a:r>
              <a:rPr lang="en-US" b="1">
                <a:solidFill>
                  <a:srgbClr val="CC0000"/>
                </a:solidFill>
                <a:latin typeface="Times New Roman" panose="02020603050405020304" pitchFamily="18" charset="0"/>
                <a:ea typeface="Verdana"/>
                <a:cs typeface="Times New Roman" panose="02020603050405020304" pitchFamily="18" charset="0"/>
                <a:sym typeface="Verdana"/>
              </a:rPr>
              <a:t>BISHNU PRASAD MOHAPATRO</a:t>
            </a:r>
            <a:endParaRPr sz="1800" b="0" i="0" u="none" strike="noStrike" cap="none" dirty="0">
              <a:solidFill>
                <a:srgbClr val="000000"/>
              </a:solidFill>
              <a:latin typeface="Times New Roman" panose="02020603050405020304" pitchFamily="18" charset="0"/>
              <a:ea typeface="Verdana"/>
              <a:cs typeface="Times New Roman" panose="02020603050405020304" pitchFamily="18" charset="0"/>
              <a:sym typeface="Verdana"/>
            </a:endParaRPr>
          </a:p>
          <a:p>
            <a:pPr marL="0" marR="0" lvl="0" indent="0" algn="ctr" rtl="0">
              <a:lnSpc>
                <a:spcPct val="100000"/>
              </a:lnSpc>
              <a:spcBef>
                <a:spcPts val="20"/>
              </a:spcBef>
              <a:spcAft>
                <a:spcPts val="0"/>
              </a:spcAft>
              <a:buNone/>
            </a:pPr>
            <a:r>
              <a:rPr lang="en-US" sz="1400" b="1" i="0" u="none" strike="noStrike" cap="none" dirty="0">
                <a:solidFill>
                  <a:srgbClr val="124F5B"/>
                </a:solidFill>
                <a:latin typeface="Sitka Small" panose="02000505000000020004" pitchFamily="2" charset="0"/>
                <a:ea typeface="Verdana"/>
                <a:cs typeface="Verdana"/>
                <a:sym typeface="Verdana"/>
              </a:rPr>
              <a:t>Data Science Trainee, </a:t>
            </a:r>
            <a:r>
              <a:rPr lang="en-US" sz="1400" b="1" i="0" u="none" strike="noStrike" cap="none" dirty="0" err="1">
                <a:solidFill>
                  <a:srgbClr val="124F5B"/>
                </a:solidFill>
                <a:latin typeface="Sitka Small" panose="02000505000000020004" pitchFamily="2" charset="0"/>
                <a:ea typeface="Verdana"/>
                <a:cs typeface="Verdana"/>
                <a:sym typeface="Verdana"/>
              </a:rPr>
              <a:t>AlmaBetter</a:t>
            </a:r>
            <a:endParaRPr sz="1400" b="0" i="0" u="none" strike="noStrike" cap="none" dirty="0">
              <a:solidFill>
                <a:srgbClr val="000000"/>
              </a:solidFill>
              <a:latin typeface="Sitka Small" panose="02000505000000020004" pitchFamily="2" charset="0"/>
              <a:ea typeface="Verdana"/>
              <a:cs typeface="Verdana"/>
              <a:sym typeface="Verdan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pic>
        <p:nvPicPr>
          <p:cNvPr id="878" name="Google Shape;878;p275"/>
          <p:cNvPicPr preferRelativeResize="0"/>
          <p:nvPr/>
        </p:nvPicPr>
        <p:blipFill rotWithShape="1">
          <a:blip r:embed="rId3">
            <a:alphaModFix/>
          </a:blip>
          <a:srcRect/>
          <a:stretch/>
        </p:blipFill>
        <p:spPr>
          <a:xfrm>
            <a:off x="1633558" y="717638"/>
            <a:ext cx="5876884" cy="3857079"/>
          </a:xfrm>
          <a:prstGeom prst="rect">
            <a:avLst/>
          </a:prstGeom>
          <a:ln>
            <a:noFill/>
          </a:ln>
          <a:effectLst>
            <a:outerShdw blurRad="190500" algn="tl" rotWithShape="0">
              <a:srgbClr val="000000">
                <a:alpha val="70000"/>
              </a:srgbClr>
            </a:outerShdw>
            <a:softEdge rad="12700"/>
          </a:effectLst>
        </p:spPr>
      </p:pic>
      <p:sp>
        <p:nvSpPr>
          <p:cNvPr id="879" name="Google Shape;879;p275"/>
          <p:cNvSpPr txBox="1"/>
          <p:nvPr/>
        </p:nvSpPr>
        <p:spPr>
          <a:xfrm>
            <a:off x="0" y="112666"/>
            <a:ext cx="9144000" cy="38735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2000" b="1" i="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rPr>
              <a:t>Pairwise Plot- Ratings, Size, Installs, Reviews, Price </a:t>
            </a:r>
            <a:endParaRPr u="sng" dirty="0">
              <a:solidFill>
                <a:srgbClr val="C00000"/>
              </a:solidFill>
              <a:effectLst>
                <a:outerShdw blurRad="38100" dist="38100" dir="2700000" algn="tl">
                  <a:srgbClr val="000000">
                    <a:alpha val="43137"/>
                  </a:srgbClr>
                </a:outerShdw>
              </a:effectLst>
              <a:latin typeface="Copperplate Gothic Bold" panose="020E0705020206020404" pitchFamily="34" charset="0"/>
            </a:endParaRPr>
          </a:p>
        </p:txBody>
      </p:sp>
      <p:sp>
        <p:nvSpPr>
          <p:cNvPr id="880" name="Google Shape;880;p275"/>
          <p:cNvSpPr/>
          <p:nvPr/>
        </p:nvSpPr>
        <p:spPr>
          <a:xfrm>
            <a:off x="166891" y="112666"/>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prestig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5"/>
          <p:cNvSpPr txBox="1">
            <a:spLocks noGrp="1"/>
          </p:cNvSpPr>
          <p:nvPr>
            <p:ph type="title"/>
          </p:nvPr>
        </p:nvSpPr>
        <p:spPr>
          <a:xfrm>
            <a:off x="0" y="257427"/>
            <a:ext cx="9143999" cy="39498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100"/>
              </a:spcBef>
              <a:spcAft>
                <a:spcPts val="0"/>
              </a:spcAft>
              <a:buSzPts val="2800"/>
              <a:buNone/>
            </a:pPr>
            <a:r>
              <a:rPr lang="en-US" sz="2400" b="1" u="sng" dirty="0">
                <a:solidFill>
                  <a:srgbClr val="C00000"/>
                </a:solidFill>
                <a:effectLst>
                  <a:outerShdw blurRad="38100" dist="38100" dir="2700000" algn="tl">
                    <a:srgbClr val="000000">
                      <a:alpha val="43137"/>
                    </a:srgbClr>
                  </a:outerShdw>
                </a:effectLst>
                <a:latin typeface="Copperplate Gothic Bold" panose="020E0705020206020404" pitchFamily="34" charset="0"/>
              </a:rPr>
              <a:t>CORRELATION HEATMAP</a:t>
            </a:r>
          </a:p>
        </p:txBody>
      </p:sp>
      <p:sp>
        <p:nvSpPr>
          <p:cNvPr id="886" name="Google Shape;886;p5"/>
          <p:cNvSpPr txBox="1"/>
          <p:nvPr/>
        </p:nvSpPr>
        <p:spPr>
          <a:xfrm>
            <a:off x="116780" y="3204750"/>
            <a:ext cx="4791512" cy="649922"/>
          </a:xfrm>
          <a:prstGeom prst="rect">
            <a:avLst/>
          </a:prstGeom>
          <a:noFill/>
          <a:ln>
            <a:noFill/>
          </a:ln>
        </p:spPr>
        <p:txBody>
          <a:bodyPr spcFirstLastPara="1" wrap="square" lIns="0" tIns="12700" rIns="0" bIns="0" anchor="t" anchorCtr="0">
            <a:spAutoFit/>
          </a:bodyPr>
          <a:lstStyle/>
          <a:p>
            <a:pPr marL="469265" marR="5080" lvl="0" indent="-457200" rtl="0">
              <a:lnSpc>
                <a:spcPct val="114999"/>
              </a:lnSpc>
              <a:spcBef>
                <a:spcPts val="0"/>
              </a:spcBef>
              <a:spcAft>
                <a:spcPts val="0"/>
              </a:spcAft>
              <a:buNone/>
            </a:pPr>
            <a:r>
              <a:rPr lang="en-US" sz="18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a:t>
            </a:r>
            <a:r>
              <a:rPr lang="en-US" sz="1800" b="1" i="0" u="none" strike="noStrike" cap="none" dirty="0">
                <a:solidFill>
                  <a:srgbClr val="124F5B"/>
                </a:solidFill>
                <a:latin typeface="Times New Roman" panose="02020603050405020304" pitchFamily="18" charset="0"/>
                <a:ea typeface="Arial"/>
                <a:cs typeface="Times New Roman" panose="02020603050405020304" pitchFamily="18" charset="0"/>
                <a:sym typeface="Arial"/>
              </a:rPr>
              <a:t> </a:t>
            </a:r>
            <a:r>
              <a:rPr lang="en-US"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There is a strong positive  correlation between the Reviews and Installs.</a:t>
            </a:r>
            <a:endParaRPr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p:txBody>
      </p:sp>
      <p:sp>
        <p:nvSpPr>
          <p:cNvPr id="887" name="Google Shape;887;p5"/>
          <p:cNvSpPr txBox="1"/>
          <p:nvPr/>
        </p:nvSpPr>
        <p:spPr>
          <a:xfrm>
            <a:off x="152628" y="1625606"/>
            <a:ext cx="4791512" cy="607844"/>
          </a:xfrm>
          <a:prstGeom prst="rect">
            <a:avLst/>
          </a:prstGeom>
          <a:noFill/>
          <a:ln>
            <a:noFill/>
          </a:ln>
        </p:spPr>
        <p:txBody>
          <a:bodyPr spcFirstLastPara="1" wrap="square" lIns="0" tIns="53325" rIns="0" bIns="0" anchor="t" anchorCtr="0">
            <a:spAutoFit/>
          </a:bodyPr>
          <a:lstStyle/>
          <a:p>
            <a:pPr marL="0" marR="8255" lvl="0" indent="0" rtl="0">
              <a:lnSpc>
                <a:spcPct val="100000"/>
              </a:lnSpc>
              <a:spcBef>
                <a:spcPts val="0"/>
              </a:spcBef>
              <a:spcAft>
                <a:spcPts val="0"/>
              </a:spcAft>
              <a:buNone/>
            </a:pPr>
            <a:r>
              <a:rPr lang="en-US" sz="18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	</a:t>
            </a:r>
            <a:r>
              <a:rPr lang="en-US"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The	Price is</a:t>
            </a:r>
            <a:r>
              <a:rPr lang="en-US" b="1" dirty="0">
                <a:solidFill>
                  <a:srgbClr val="0000FF"/>
                </a:solidFill>
                <a:latin typeface="Times New Roman" panose="02020603050405020304" pitchFamily="18" charset="0"/>
                <a:ea typeface="Verdana"/>
                <a:cs typeface="Times New Roman" panose="02020603050405020304" pitchFamily="18" charset="0"/>
                <a:sym typeface="Verdana"/>
              </a:rPr>
              <a:t> </a:t>
            </a:r>
            <a:r>
              <a:rPr lang="en-US"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slightly</a:t>
            </a:r>
            <a:r>
              <a:rPr lang="en-US" b="1" dirty="0">
                <a:solidFill>
                  <a:srgbClr val="0000FF"/>
                </a:solidFill>
                <a:latin typeface="Times New Roman" panose="02020603050405020304" pitchFamily="18" charset="0"/>
                <a:ea typeface="Verdana"/>
                <a:cs typeface="Times New Roman" panose="02020603050405020304" pitchFamily="18" charset="0"/>
                <a:sym typeface="Verdana"/>
              </a:rPr>
              <a:t> </a:t>
            </a:r>
            <a:r>
              <a:rPr lang="en-US"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negatively</a:t>
            </a:r>
            <a:r>
              <a:rPr lang="en-US" b="1" dirty="0">
                <a:solidFill>
                  <a:srgbClr val="0000FF"/>
                </a:solidFill>
                <a:latin typeface="Times New Roman" panose="02020603050405020304" pitchFamily="18" charset="0"/>
                <a:ea typeface="Verdana"/>
                <a:cs typeface="Times New Roman" panose="02020603050405020304" pitchFamily="18" charset="0"/>
                <a:sym typeface="Verdana"/>
              </a:rPr>
              <a:t> </a:t>
            </a:r>
            <a:r>
              <a:rPr lang="en-US"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correlated</a:t>
            </a:r>
            <a:r>
              <a:rPr lang="en-US" b="1" dirty="0">
                <a:solidFill>
                  <a:srgbClr val="0000FF"/>
                </a:solidFill>
                <a:latin typeface="Times New Roman" panose="02020603050405020304" pitchFamily="18" charset="0"/>
                <a:ea typeface="Verdana"/>
                <a:cs typeface="Times New Roman" panose="02020603050405020304" pitchFamily="18" charset="0"/>
                <a:sym typeface="Verdana"/>
              </a:rPr>
              <a:t>                                           </a:t>
            </a:r>
            <a:r>
              <a:rPr lang="en-US"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with</a:t>
            </a:r>
            <a:r>
              <a:rPr lang="en-US" b="1" dirty="0">
                <a:solidFill>
                  <a:srgbClr val="0000FF"/>
                </a:solidFill>
                <a:latin typeface="Times New Roman" panose="02020603050405020304" pitchFamily="18" charset="0"/>
                <a:ea typeface="Verdana"/>
                <a:cs typeface="Times New Roman" panose="02020603050405020304" pitchFamily="18" charset="0"/>
                <a:sym typeface="Verdana"/>
              </a:rPr>
              <a:t> </a:t>
            </a:r>
            <a:r>
              <a:rPr lang="en-US"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rating, reviews and installs</a:t>
            </a:r>
            <a:r>
              <a:rPr lang="en-US" sz="1800" b="0" i="0" u="none" strike="noStrike" cap="none" dirty="0">
                <a:solidFill>
                  <a:srgbClr val="124F5B"/>
                </a:solidFill>
                <a:latin typeface="Verdana"/>
                <a:ea typeface="Verdana"/>
                <a:cs typeface="Verdana"/>
                <a:sym typeface="Verdana"/>
              </a:rPr>
              <a:t>.</a:t>
            </a:r>
            <a:endParaRPr lang="en-US" sz="1800" b="0" i="0" u="none" strike="noStrike" cap="none" dirty="0">
              <a:solidFill>
                <a:srgbClr val="000000"/>
              </a:solidFill>
              <a:latin typeface="Verdana"/>
              <a:ea typeface="Verdana"/>
              <a:cs typeface="Verdana"/>
              <a:sym typeface="Verdana"/>
            </a:endParaRPr>
          </a:p>
        </p:txBody>
      </p:sp>
      <p:sp>
        <p:nvSpPr>
          <p:cNvPr id="889" name="Google Shape;889;p5"/>
          <p:cNvSpPr txBox="1"/>
          <p:nvPr/>
        </p:nvSpPr>
        <p:spPr>
          <a:xfrm>
            <a:off x="152628" y="2423958"/>
            <a:ext cx="4525698" cy="649922"/>
          </a:xfrm>
          <a:prstGeom prst="rect">
            <a:avLst/>
          </a:prstGeom>
          <a:noFill/>
          <a:ln>
            <a:noFill/>
          </a:ln>
        </p:spPr>
        <p:txBody>
          <a:bodyPr spcFirstLastPara="1" wrap="square" lIns="0" tIns="12700" rIns="0" bIns="0" anchor="t" anchorCtr="0">
            <a:spAutoFit/>
          </a:bodyPr>
          <a:lstStyle/>
          <a:p>
            <a:pPr marL="469265" marR="5080" lvl="0" indent="-457200" algn="just" rtl="0">
              <a:lnSpc>
                <a:spcPct val="114999"/>
              </a:lnSpc>
              <a:spcBef>
                <a:spcPts val="0"/>
              </a:spcBef>
              <a:spcAft>
                <a:spcPts val="0"/>
              </a:spcAft>
              <a:buNone/>
            </a:pPr>
            <a:r>
              <a:rPr lang="en-US" sz="18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 </a:t>
            </a:r>
            <a:r>
              <a:rPr lang="en-US"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The Rating is slightly  positively correlated with the  Installs and Reviews.</a:t>
            </a:r>
            <a:endParaRPr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p:txBody>
      </p:sp>
      <p:sp>
        <p:nvSpPr>
          <p:cNvPr id="890" name="Google Shape;890;p5"/>
          <p:cNvSpPr/>
          <p:nvPr/>
        </p:nvSpPr>
        <p:spPr>
          <a:xfrm>
            <a:off x="5240654" y="1631325"/>
            <a:ext cx="3750718" cy="293378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1" name="Google Shape;891;p5"/>
          <p:cNvSpPr/>
          <p:nvPr/>
        </p:nvSpPr>
        <p:spPr>
          <a:xfrm>
            <a:off x="384724" y="224058"/>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250">
        <p15:prstTrans prst="fractur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pic>
        <p:nvPicPr>
          <p:cNvPr id="897" name="Google Shape;897;p276"/>
          <p:cNvPicPr preferRelativeResize="0"/>
          <p:nvPr/>
        </p:nvPicPr>
        <p:blipFill rotWithShape="1">
          <a:blip r:embed="rId3">
            <a:alphaModFix/>
          </a:blip>
          <a:srcRect/>
          <a:stretch/>
        </p:blipFill>
        <p:spPr>
          <a:xfrm>
            <a:off x="4464704" y="916141"/>
            <a:ext cx="4153113" cy="371494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98" name="Google Shape;898;p276"/>
          <p:cNvSpPr txBox="1"/>
          <p:nvPr/>
        </p:nvSpPr>
        <p:spPr>
          <a:xfrm>
            <a:off x="0" y="273189"/>
            <a:ext cx="914400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Arial"/>
              <a:buNone/>
            </a:pPr>
            <a:r>
              <a:rPr lang="en-US" sz="2400" b="1" i="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Times New Roman" panose="02020603050405020304" pitchFamily="18" charset="0"/>
                <a:sym typeface="Arial"/>
              </a:rPr>
              <a:t>PERCENTAGE OF PAID APPS V/S FREE APPS</a:t>
            </a:r>
            <a:endParaRPr lang="en-US" sz="2400" b="0" i="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Times New Roman" panose="02020603050405020304" pitchFamily="18" charset="0"/>
              <a:sym typeface="Arial"/>
            </a:endParaRPr>
          </a:p>
        </p:txBody>
      </p:sp>
      <p:sp>
        <p:nvSpPr>
          <p:cNvPr id="899" name="Google Shape;899;p276"/>
          <p:cNvSpPr txBox="1"/>
          <p:nvPr/>
        </p:nvSpPr>
        <p:spPr>
          <a:xfrm>
            <a:off x="982726" y="1237803"/>
            <a:ext cx="3087576" cy="830956"/>
          </a:xfrm>
          <a:prstGeom prst="rect">
            <a:avLst/>
          </a:prstGeom>
          <a:noFill/>
          <a:ln>
            <a:noFill/>
          </a:ln>
        </p:spPr>
        <p:txBody>
          <a:bodyPr spcFirstLastPara="1" wrap="square" lIns="91425" tIns="45700" rIns="91425" bIns="45700" anchor="t" anchorCtr="0">
            <a:spAutoFit/>
          </a:bodyPr>
          <a:lstStyle/>
          <a:p>
            <a:pPr marL="91440" marR="84455" lvl="0" indent="0" algn="just" rtl="0">
              <a:lnSpc>
                <a:spcPct val="100000"/>
              </a:lnSpc>
              <a:spcBef>
                <a:spcPts val="0"/>
              </a:spcBef>
              <a:spcAft>
                <a:spcPts val="0"/>
              </a:spcAft>
              <a:buNone/>
            </a:pPr>
            <a:r>
              <a:rPr lang="en-US"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We Observed that 92.20% of Apps are  free and only 7.80% of Apps are paid in  Play store.</a:t>
            </a:r>
            <a:endParaRPr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p:txBody>
      </p:sp>
      <p:pic>
        <p:nvPicPr>
          <p:cNvPr id="900" name="Google Shape;900;p276"/>
          <p:cNvPicPr preferRelativeResize="0"/>
          <p:nvPr/>
        </p:nvPicPr>
        <p:blipFill rotWithShape="1">
          <a:blip r:embed="rId4">
            <a:alphaModFix/>
          </a:blip>
          <a:srcRect/>
          <a:stretch/>
        </p:blipFill>
        <p:spPr>
          <a:xfrm rot="21110288">
            <a:off x="758632" y="2714577"/>
            <a:ext cx="2837449" cy="196426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901" name="Google Shape;901;p276"/>
          <p:cNvSpPr/>
          <p:nvPr/>
        </p:nvSpPr>
        <p:spPr>
          <a:xfrm>
            <a:off x="120312" y="223322"/>
            <a:ext cx="513258" cy="506273"/>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250">
        <p15:prstTrans prst="peelOff" invX="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pic>
        <p:nvPicPr>
          <p:cNvPr id="907" name="Google Shape;907;p277"/>
          <p:cNvPicPr preferRelativeResize="0"/>
          <p:nvPr/>
        </p:nvPicPr>
        <p:blipFill rotWithShape="1">
          <a:blip r:embed="rId3">
            <a:alphaModFix/>
          </a:blip>
          <a:srcRect/>
          <a:stretch/>
        </p:blipFill>
        <p:spPr>
          <a:xfrm>
            <a:off x="4250284" y="1084521"/>
            <a:ext cx="4893716" cy="3216670"/>
          </a:xfrm>
          <a:prstGeom prst="roundRect">
            <a:avLst>
              <a:gd name="adj" fmla="val 4167"/>
            </a:avLst>
          </a:prstGeom>
          <a:solidFill>
            <a:srgbClr val="FFFFFF"/>
          </a:solidFill>
          <a:ln w="76200" cap="sq">
            <a:solidFill>
              <a:schemeClr val="accent4">
                <a:lumMod val="20000"/>
                <a:lumOff val="80000"/>
              </a:schemeClr>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908" name="Google Shape;908;p277"/>
          <p:cNvSpPr txBox="1"/>
          <p:nvPr/>
        </p:nvSpPr>
        <p:spPr>
          <a:xfrm>
            <a:off x="0" y="358627"/>
            <a:ext cx="9144000"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i="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rPr>
              <a:t>Content Rating</a:t>
            </a:r>
            <a:endParaRPr sz="2800" b="1" i="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endParaRPr>
          </a:p>
        </p:txBody>
      </p:sp>
      <p:sp>
        <p:nvSpPr>
          <p:cNvPr id="909" name="Google Shape;909;p277"/>
          <p:cNvSpPr txBox="1"/>
          <p:nvPr/>
        </p:nvSpPr>
        <p:spPr>
          <a:xfrm>
            <a:off x="381681" y="1684298"/>
            <a:ext cx="3711853" cy="230828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From the above plot we can see that Everyone category having majority of apps count.</a:t>
            </a:r>
            <a:endParaRPr b="1" dirty="0">
              <a:solidFill>
                <a:srgbClr val="0000FF"/>
              </a:solidFill>
              <a:latin typeface="Times New Roman" panose="02020603050405020304" pitchFamily="18" charset="0"/>
              <a:cs typeface="Times New Roman" panose="02020603050405020304" pitchFamily="18" charset="0"/>
            </a:endParaRPr>
          </a:p>
          <a:p>
            <a:pPr marL="0" marR="0" lvl="0" indent="0" algn="just" rtl="0">
              <a:lnSpc>
                <a:spcPct val="100000"/>
              </a:lnSpc>
              <a:spcBef>
                <a:spcPts val="0"/>
              </a:spcBef>
              <a:spcAft>
                <a:spcPts val="0"/>
              </a:spcAft>
              <a:buNone/>
            </a:pPr>
            <a:endParaRPr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a:p>
            <a:pPr marL="0" marR="0" lvl="0" indent="0" algn="just" rtl="0">
              <a:lnSpc>
                <a:spcPct val="100000"/>
              </a:lnSpc>
              <a:spcBef>
                <a:spcPts val="0"/>
              </a:spcBef>
              <a:spcAft>
                <a:spcPts val="0"/>
              </a:spcAft>
              <a:buNone/>
            </a:pPr>
            <a:r>
              <a:rPr lang="en-US"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A majority of the apps (81.80%) in the play store are can be used by everyone. The remaining apps have various age restrictions to use it.</a:t>
            </a:r>
            <a:endParaRPr b="1" dirty="0">
              <a:solidFill>
                <a:srgbClr val="0000FF"/>
              </a:solidFill>
              <a:latin typeface="Times New Roman" panose="02020603050405020304" pitchFamily="18" charset="0"/>
              <a:cs typeface="Times New Roman" panose="02020603050405020304" pitchFamily="18" charset="0"/>
            </a:endParaRPr>
          </a:p>
          <a:p>
            <a:pPr marL="0" marR="0" lvl="0" indent="0" algn="just" rtl="0">
              <a:lnSpc>
                <a:spcPct val="100000"/>
              </a:lnSpc>
              <a:spcBef>
                <a:spcPts val="0"/>
              </a:spcBef>
              <a:spcAft>
                <a:spcPts val="0"/>
              </a:spcAft>
              <a:buNone/>
            </a:pPr>
            <a:endParaRPr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p:txBody>
      </p:sp>
      <p:sp>
        <p:nvSpPr>
          <p:cNvPr id="910" name="Google Shape;910;p277"/>
          <p:cNvSpPr/>
          <p:nvPr/>
        </p:nvSpPr>
        <p:spPr>
          <a:xfrm>
            <a:off x="381682" y="358627"/>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3000">
        <p:strips dir="rd"/>
      </p:transition>
    </mc:Choice>
    <mc:Fallback xmlns="">
      <p:transition spd="slow">
        <p:strips dir="rd"/>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pic>
        <p:nvPicPr>
          <p:cNvPr id="916" name="Google Shape;916;p278"/>
          <p:cNvPicPr preferRelativeResize="0"/>
          <p:nvPr/>
        </p:nvPicPr>
        <p:blipFill rotWithShape="1">
          <a:blip r:embed="rId3">
            <a:alphaModFix/>
          </a:blip>
          <a:srcRect/>
          <a:stretch/>
        </p:blipFill>
        <p:spPr>
          <a:xfrm>
            <a:off x="0" y="759258"/>
            <a:ext cx="9144000" cy="4384242"/>
          </a:xfrm>
          <a:prstGeom prst="rect">
            <a:avLst/>
          </a:prstGeom>
          <a:noFill/>
          <a:ln>
            <a:noFill/>
          </a:ln>
        </p:spPr>
      </p:pic>
      <p:sp>
        <p:nvSpPr>
          <p:cNvPr id="917" name="Google Shape;917;p278"/>
          <p:cNvSpPr txBox="1"/>
          <p:nvPr/>
        </p:nvSpPr>
        <p:spPr>
          <a:xfrm>
            <a:off x="478465" y="179325"/>
            <a:ext cx="8665536" cy="7386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i="0" u="sng" strike="noStrike" cap="none" dirty="0">
                <a:solidFill>
                  <a:srgbClr val="C00000"/>
                </a:solidFill>
                <a:latin typeface="Copperplate Gothic Bold" panose="020E0705020206020404" pitchFamily="34" charset="0"/>
                <a:ea typeface="Arial"/>
                <a:cs typeface="Arial"/>
                <a:sym typeface="Arial"/>
              </a:rPr>
              <a:t>Count of Applications in each category</a:t>
            </a:r>
            <a:endParaRPr sz="2000" u="sng" dirty="0">
              <a:solidFill>
                <a:srgbClr val="C00000"/>
              </a:solidFill>
              <a:latin typeface="Copperplate Gothic Bold" panose="020E0705020206020404" pitchFamily="34" charset="0"/>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Roboto"/>
              <a:ea typeface="Roboto"/>
              <a:cs typeface="Roboto"/>
              <a:sym typeface="Roboto"/>
            </a:endParaRPr>
          </a:p>
        </p:txBody>
      </p:sp>
      <p:sp>
        <p:nvSpPr>
          <p:cNvPr id="918" name="Google Shape;918;p278"/>
          <p:cNvSpPr/>
          <p:nvPr/>
        </p:nvSpPr>
        <p:spPr>
          <a:xfrm>
            <a:off x="86113" y="216155"/>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920" name="Google Shape;920;p278"/>
          <p:cNvSpPr txBox="1"/>
          <p:nvPr/>
        </p:nvSpPr>
        <p:spPr>
          <a:xfrm flipH="1">
            <a:off x="4293910" y="3101336"/>
            <a:ext cx="4751309" cy="1120163"/>
          </a:xfrm>
          <a:prstGeom prst="rect">
            <a:avLst/>
          </a:prstGeom>
          <a:noFill/>
          <a:ln>
            <a:noFill/>
          </a:ln>
        </p:spPr>
        <p:txBody>
          <a:bodyPr spcFirstLastPara="1" wrap="square" lIns="0" tIns="12050" rIns="0" bIns="0" anchor="t" anchorCtr="0">
            <a:spAutoFit/>
          </a:bodyPr>
          <a:lstStyle/>
          <a:p>
            <a:pPr marL="0" marR="0" lvl="0" indent="0" rtl="0">
              <a:lnSpc>
                <a:spcPct val="100000"/>
              </a:lnSpc>
              <a:spcBef>
                <a:spcPts val="0"/>
              </a:spcBef>
              <a:spcAft>
                <a:spcPts val="0"/>
              </a:spcAft>
              <a:buNone/>
            </a:pPr>
            <a:r>
              <a:rPr lang="en-US"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Family and Game apps have the</a:t>
            </a:r>
            <a:endParaRPr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0" marR="0" lvl="0" indent="0" rtl="0">
              <a:lnSpc>
                <a:spcPct val="100000"/>
              </a:lnSpc>
              <a:spcBef>
                <a:spcPts val="5"/>
              </a:spcBef>
              <a:spcAft>
                <a:spcPts val="0"/>
              </a:spcAft>
              <a:buNone/>
            </a:pPr>
            <a:r>
              <a:rPr lang="en-US"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highest	market prevalence. Surprising Tools, Business and Medical apps are also at the Top Count of applications.</a:t>
            </a:r>
            <a:endParaRPr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p:txBody>
      </p:sp>
    </p:spTree>
  </p:cSld>
  <p:clrMapOvr>
    <a:masterClrMapping/>
  </p:clrMapOvr>
  <mc:AlternateContent xmlns:mc="http://schemas.openxmlformats.org/markup-compatibility/2006" xmlns:p14="http://schemas.microsoft.com/office/powerpoint/2010/main">
    <mc:Choice Requires="p14">
      <p:transition spd="slow" p14:dur="3000">
        <p:strips dir="ru"/>
      </p:transition>
    </mc:Choice>
    <mc:Fallback xmlns="">
      <p:transition spd="slow">
        <p:strips dir="r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pic>
        <p:nvPicPr>
          <p:cNvPr id="925" name="Google Shape;925;p279"/>
          <p:cNvPicPr preferRelativeResize="0"/>
          <p:nvPr/>
        </p:nvPicPr>
        <p:blipFill rotWithShape="1">
          <a:blip r:embed="rId3">
            <a:alphaModFix/>
          </a:blip>
          <a:srcRect/>
          <a:stretch/>
        </p:blipFill>
        <p:spPr>
          <a:xfrm>
            <a:off x="0" y="715215"/>
            <a:ext cx="9144000" cy="4063354"/>
          </a:xfrm>
          <a:prstGeom prst="rect">
            <a:avLst/>
          </a:prstGeom>
          <a:noFill/>
          <a:ln>
            <a:noFill/>
          </a:ln>
        </p:spPr>
      </p:pic>
      <p:sp>
        <p:nvSpPr>
          <p:cNvPr id="926" name="Google Shape;926;p279"/>
          <p:cNvSpPr txBox="1"/>
          <p:nvPr/>
        </p:nvSpPr>
        <p:spPr>
          <a:xfrm>
            <a:off x="489098" y="170742"/>
            <a:ext cx="8654902" cy="67706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rPr>
              <a:t> Category App's have most number of installs</a:t>
            </a:r>
            <a:endParaRPr b="1" u="sng" dirty="0">
              <a:solidFill>
                <a:srgbClr val="C00000"/>
              </a:solidFill>
              <a:effectLst>
                <a:outerShdw blurRad="38100" dist="38100" dir="2700000" algn="tl">
                  <a:srgbClr val="000000">
                    <a:alpha val="43137"/>
                  </a:srgbClr>
                </a:outerShdw>
              </a:effectLst>
              <a:latin typeface="Copperplate Gothic Bold" panose="020E0705020206020404" pitchFamily="34" charset="0"/>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Roboto"/>
              <a:ea typeface="Roboto"/>
              <a:cs typeface="Roboto"/>
              <a:sym typeface="Roboto"/>
            </a:endParaRPr>
          </a:p>
        </p:txBody>
      </p:sp>
      <p:sp>
        <p:nvSpPr>
          <p:cNvPr id="927" name="Google Shape;927;p279"/>
          <p:cNvSpPr/>
          <p:nvPr/>
        </p:nvSpPr>
        <p:spPr>
          <a:xfrm>
            <a:off x="184013" y="208942"/>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8" name="Google Shape;928;p279"/>
          <p:cNvSpPr txBox="1"/>
          <p:nvPr/>
        </p:nvSpPr>
        <p:spPr>
          <a:xfrm>
            <a:off x="4125433" y="2581053"/>
            <a:ext cx="4910344" cy="830956"/>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The Game, Communication and Tools categories has the highest number of installs compared to other categories of apps.</a:t>
            </a:r>
            <a:endParaRPr b="1" dirty="0">
              <a:solidFill>
                <a:srgbClr val="0000FF"/>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pageCurlSing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280"/>
          <p:cNvSpPr txBox="1"/>
          <p:nvPr/>
        </p:nvSpPr>
        <p:spPr>
          <a:xfrm>
            <a:off x="0" y="216518"/>
            <a:ext cx="9144000"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rPr>
              <a:t>Average rating of the apps</a:t>
            </a:r>
            <a:endParaRPr b="1" u="sng" dirty="0">
              <a:solidFill>
                <a:srgbClr val="C00000"/>
              </a:solidFill>
              <a:effectLst>
                <a:outerShdw blurRad="38100" dist="38100" dir="2700000" algn="tl">
                  <a:srgbClr val="000000">
                    <a:alpha val="43137"/>
                  </a:srgbClr>
                </a:outerShdw>
              </a:effectLst>
              <a:latin typeface="Copperplate Gothic Bold" panose="020E0705020206020404" pitchFamily="34" charset="0"/>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Arial"/>
              <a:ea typeface="Arial"/>
              <a:cs typeface="Arial"/>
              <a:sym typeface="Arial"/>
            </a:endParaRPr>
          </a:p>
        </p:txBody>
      </p:sp>
      <p:pic>
        <p:nvPicPr>
          <p:cNvPr id="935" name="Google Shape;935;p280"/>
          <p:cNvPicPr preferRelativeResize="0"/>
          <p:nvPr/>
        </p:nvPicPr>
        <p:blipFill rotWithShape="1">
          <a:blip r:embed="rId3">
            <a:alphaModFix/>
          </a:blip>
          <a:srcRect/>
          <a:stretch/>
        </p:blipFill>
        <p:spPr>
          <a:xfrm>
            <a:off x="0" y="722791"/>
            <a:ext cx="9144000" cy="4316245"/>
          </a:xfrm>
          <a:prstGeom prst="rect">
            <a:avLst/>
          </a:prstGeom>
          <a:noFill/>
          <a:ln>
            <a:noFill/>
          </a:ln>
        </p:spPr>
      </p:pic>
      <p:sp>
        <p:nvSpPr>
          <p:cNvPr id="936" name="Google Shape;936;p280"/>
          <p:cNvSpPr/>
          <p:nvPr/>
        </p:nvSpPr>
        <p:spPr>
          <a:xfrm>
            <a:off x="503582" y="216518"/>
            <a:ext cx="502187"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937" name="Google Shape;937;p280"/>
          <p:cNvPicPr preferRelativeResize="0"/>
          <p:nvPr/>
        </p:nvPicPr>
        <p:blipFill rotWithShape="1">
          <a:blip r:embed="rId5">
            <a:alphaModFix/>
          </a:blip>
          <a:srcRect/>
          <a:stretch/>
        </p:blipFill>
        <p:spPr>
          <a:xfrm>
            <a:off x="1160004" y="1047474"/>
            <a:ext cx="3902445" cy="2115270"/>
          </a:xfrm>
          <a:prstGeom prst="round2DiagRect">
            <a:avLst>
              <a:gd name="adj1" fmla="val 16667"/>
              <a:gd name="adj2" fmla="val 0"/>
            </a:avLst>
          </a:prstGeom>
          <a:ln w="88900" cap="sq">
            <a:solidFill>
              <a:schemeClr val="accent3">
                <a:lumMod val="40000"/>
                <a:lumOff val="60000"/>
              </a:schemeClr>
            </a:solidFill>
            <a:miter lim="800000"/>
          </a:ln>
          <a:effectLst>
            <a:outerShdw blurRad="254000" algn="tl" rotWithShape="0">
              <a:srgbClr val="000000">
                <a:alpha val="43000"/>
              </a:srgbClr>
            </a:outerShdw>
          </a:effectLst>
        </p:spPr>
      </p:pic>
      <p:sp>
        <p:nvSpPr>
          <p:cNvPr id="938" name="Google Shape;938;p280"/>
          <p:cNvSpPr txBox="1"/>
          <p:nvPr/>
        </p:nvSpPr>
        <p:spPr>
          <a:xfrm>
            <a:off x="5236014" y="2230064"/>
            <a:ext cx="3734421" cy="2044149"/>
          </a:xfrm>
          <a:prstGeom prst="rect">
            <a:avLst/>
          </a:prstGeom>
          <a:noFill/>
          <a:ln>
            <a:noFill/>
          </a:ln>
        </p:spPr>
        <p:txBody>
          <a:bodyPr spcFirstLastPara="1" wrap="square" lIns="0" tIns="12700" rIns="0" bIns="0" anchor="t" anchorCtr="0">
            <a:spAutoFit/>
          </a:bodyPr>
          <a:lstStyle/>
          <a:p>
            <a:pPr marL="469265" marR="9525" lvl="0" indent="-457200" algn="l" rtl="0">
              <a:lnSpc>
                <a:spcPct val="100000"/>
              </a:lnSpc>
              <a:spcBef>
                <a:spcPts val="0"/>
              </a:spcBef>
              <a:spcAft>
                <a:spcPts val="0"/>
              </a:spcAft>
              <a:buClr>
                <a:srgbClr val="000000"/>
              </a:buClr>
              <a:buSzPts val="1200"/>
              <a:buFont typeface="Arial"/>
              <a:buChar char="❏"/>
            </a:pPr>
            <a:r>
              <a:rPr lang="en-US"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The	average	user	rating	is  divided into 4 categories:</a:t>
            </a:r>
            <a:endParaRPr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469900" marR="0" lvl="1" indent="-367030" algn="l" rtl="0">
              <a:lnSpc>
                <a:spcPct val="100000"/>
              </a:lnSpc>
              <a:spcBef>
                <a:spcPts val="0"/>
              </a:spcBef>
              <a:spcAft>
                <a:spcPts val="0"/>
              </a:spcAft>
              <a:buClr>
                <a:srgbClr val="000000"/>
              </a:buClr>
              <a:buSzPts val="1200"/>
              <a:buFont typeface="Arial"/>
              <a:buChar char="●"/>
            </a:pPr>
            <a:r>
              <a:rPr lang="en-US"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Rating: 4-5 </a:t>
            </a:r>
            <a:r>
              <a:rPr lang="en-US" sz="12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 </a:t>
            </a:r>
            <a:r>
              <a:rPr lang="en-US"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Top Rated</a:t>
            </a:r>
            <a:endParaRPr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469900" marR="0" lvl="1" indent="-367030" algn="l" rtl="0">
              <a:lnSpc>
                <a:spcPct val="100000"/>
              </a:lnSpc>
              <a:spcBef>
                <a:spcPts val="0"/>
              </a:spcBef>
              <a:spcAft>
                <a:spcPts val="0"/>
              </a:spcAft>
              <a:buClr>
                <a:srgbClr val="000000"/>
              </a:buClr>
              <a:buSzPts val="1200"/>
              <a:buFont typeface="Arial"/>
              <a:buChar char="●"/>
            </a:pPr>
            <a:r>
              <a:rPr lang="en-US"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Rating: 3-4 </a:t>
            </a:r>
            <a:r>
              <a:rPr lang="en-US" sz="12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 </a:t>
            </a:r>
            <a:r>
              <a:rPr lang="en-US"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Above Average</a:t>
            </a:r>
            <a:endParaRPr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469900" marR="0" lvl="1" indent="-367030" algn="l" rtl="0">
              <a:lnSpc>
                <a:spcPct val="100000"/>
              </a:lnSpc>
              <a:spcBef>
                <a:spcPts val="0"/>
              </a:spcBef>
              <a:spcAft>
                <a:spcPts val="0"/>
              </a:spcAft>
              <a:buClr>
                <a:srgbClr val="000000"/>
              </a:buClr>
              <a:buSzPts val="1200"/>
              <a:buFont typeface="Arial"/>
              <a:buChar char="●"/>
            </a:pPr>
            <a:r>
              <a:rPr lang="en-US"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Rating: 2-3 </a:t>
            </a:r>
            <a:r>
              <a:rPr lang="en-US" sz="12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 </a:t>
            </a:r>
            <a:r>
              <a:rPr lang="en-US"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Average</a:t>
            </a:r>
            <a:endParaRPr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469900" marR="0" lvl="1" indent="-367030" algn="l" rtl="0">
              <a:lnSpc>
                <a:spcPct val="100000"/>
              </a:lnSpc>
              <a:spcBef>
                <a:spcPts val="0"/>
              </a:spcBef>
              <a:spcAft>
                <a:spcPts val="0"/>
              </a:spcAft>
              <a:buClr>
                <a:srgbClr val="000000"/>
              </a:buClr>
              <a:buSzPts val="1200"/>
              <a:buFont typeface="Arial"/>
              <a:buChar char="●"/>
            </a:pPr>
            <a:r>
              <a:rPr lang="en-US"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Rating: 1-2 </a:t>
            </a:r>
            <a:r>
              <a:rPr lang="en-US" sz="12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 </a:t>
            </a:r>
            <a:r>
              <a:rPr lang="en-US"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Below Average</a:t>
            </a:r>
            <a:endParaRPr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469265" marR="5080" lvl="0" indent="-457200" algn="just" rtl="0">
              <a:lnSpc>
                <a:spcPct val="100000"/>
              </a:lnSpc>
              <a:spcBef>
                <a:spcPts val="0"/>
              </a:spcBef>
              <a:spcAft>
                <a:spcPts val="0"/>
              </a:spcAft>
              <a:buClr>
                <a:srgbClr val="000000"/>
              </a:buClr>
              <a:buSzPts val="1200"/>
              <a:buFont typeface="Arial"/>
              <a:buChar char="❏"/>
            </a:pPr>
            <a:r>
              <a:rPr lang="en-US"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The majority of the apps in  the Play Store (~80%) are top  rated.</a:t>
            </a:r>
            <a:endParaRPr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469265" marR="5080" lvl="0" indent="-457200" algn="just" rtl="0">
              <a:lnSpc>
                <a:spcPct val="100000"/>
              </a:lnSpc>
              <a:spcBef>
                <a:spcPts val="0"/>
              </a:spcBef>
              <a:spcAft>
                <a:spcPts val="0"/>
              </a:spcAft>
              <a:buClr>
                <a:srgbClr val="000000"/>
              </a:buClr>
              <a:buSzPts val="1200"/>
              <a:buFont typeface="Arial"/>
              <a:buChar char="❏"/>
            </a:pPr>
            <a:r>
              <a:rPr lang="en-US"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This implies that the majority  of the users are happy with  the services received via the  respective app.</a:t>
            </a:r>
            <a:endParaRPr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pageCurlSingle" invX="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pic>
        <p:nvPicPr>
          <p:cNvPr id="944" name="Google Shape;944;p281"/>
          <p:cNvPicPr preferRelativeResize="0"/>
          <p:nvPr/>
        </p:nvPicPr>
        <p:blipFill rotWithShape="1">
          <a:blip r:embed="rId3">
            <a:alphaModFix/>
          </a:blip>
          <a:srcRect/>
          <a:stretch/>
        </p:blipFill>
        <p:spPr>
          <a:xfrm>
            <a:off x="1112703" y="850957"/>
            <a:ext cx="6874525" cy="4292503"/>
          </a:xfrm>
          <a:prstGeom prst="rect">
            <a:avLst/>
          </a:prstGeom>
          <a:noFill/>
          <a:ln>
            <a:noFill/>
          </a:ln>
        </p:spPr>
      </p:pic>
      <p:sp>
        <p:nvSpPr>
          <p:cNvPr id="945" name="Google Shape;945;p281"/>
          <p:cNvSpPr txBox="1"/>
          <p:nvPr/>
        </p:nvSpPr>
        <p:spPr>
          <a:xfrm>
            <a:off x="0" y="173889"/>
            <a:ext cx="9144000" cy="67706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i="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rPr>
              <a:t>Top 10 installed apps in any category</a:t>
            </a:r>
            <a:endParaRPr u="sng" dirty="0">
              <a:solidFill>
                <a:srgbClr val="C00000"/>
              </a:solidFill>
              <a:effectLst>
                <a:outerShdw blurRad="38100" dist="38100" dir="2700000" algn="tl">
                  <a:srgbClr val="000000">
                    <a:alpha val="43137"/>
                  </a:srgbClr>
                </a:outerShdw>
              </a:effectLst>
              <a:latin typeface="Copperplate Gothic Bold" panose="020E0705020206020404" pitchFamily="34" charset="0"/>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Roboto"/>
              <a:ea typeface="Roboto"/>
              <a:cs typeface="Roboto"/>
              <a:sym typeface="Roboto"/>
            </a:endParaRPr>
          </a:p>
        </p:txBody>
      </p:sp>
      <p:sp>
        <p:nvSpPr>
          <p:cNvPr id="946" name="Google Shape;946;p281"/>
          <p:cNvSpPr/>
          <p:nvPr/>
        </p:nvSpPr>
        <p:spPr>
          <a:xfrm>
            <a:off x="494997" y="173889"/>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47" name="Google Shape;947;p281"/>
          <p:cNvSpPr txBox="1"/>
          <p:nvPr/>
        </p:nvSpPr>
        <p:spPr>
          <a:xfrm>
            <a:off x="4568423" y="1298387"/>
            <a:ext cx="3385754" cy="954067"/>
          </a:xfrm>
          <a:prstGeom prst="rect">
            <a:avLst/>
          </a:prstGeom>
          <a:noFill/>
          <a:ln>
            <a:noFill/>
          </a:ln>
        </p:spPr>
        <p:txBody>
          <a:bodyPr spcFirstLastPara="1" wrap="square" lIns="91425" tIns="45700" rIns="91425" bIns="45700" anchor="t" anchorCtr="0">
            <a:spAutoFit/>
          </a:bodyPr>
          <a:lstStyle/>
          <a:p>
            <a:pPr marL="12700" marR="5080" lvl="0" indent="0" algn="l" rtl="0">
              <a:lnSpc>
                <a:spcPct val="100000"/>
              </a:lnSpc>
              <a:spcBef>
                <a:spcPts val="0"/>
              </a:spcBef>
              <a:spcAft>
                <a:spcPts val="0"/>
              </a:spcAft>
              <a:buNone/>
            </a:pPr>
            <a:r>
              <a:rPr lang="en-US"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This graph shows the top installed  apps in the ‘Games’  category. Further looking  into the play store reveals  that these apps are light,  casual, single player  games.</a:t>
            </a:r>
            <a:endParaRPr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p:txBody>
      </p:sp>
    </p:spTree>
  </p:cSld>
  <p:clrMapOvr>
    <a:masterClrMapping/>
  </p:clrMapOvr>
  <mc:AlternateContent xmlns:mc="http://schemas.openxmlformats.org/markup-compatibility/2006" xmlns:p14="http://schemas.microsoft.com/office/powerpoint/2010/main">
    <mc:Choice Requires="p14">
      <p:transition spd="slow" p14:dur="3000">
        <p:dissolve/>
      </p:transition>
    </mc:Choice>
    <mc:Fallback xmlns="">
      <p:transition spd="slow">
        <p:dissolv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pic>
        <p:nvPicPr>
          <p:cNvPr id="953" name="Google Shape;953;p282"/>
          <p:cNvPicPr preferRelativeResize="0"/>
          <p:nvPr/>
        </p:nvPicPr>
        <p:blipFill rotWithShape="1">
          <a:blip r:embed="rId3">
            <a:alphaModFix/>
          </a:blip>
          <a:srcRect/>
          <a:stretch/>
        </p:blipFill>
        <p:spPr>
          <a:xfrm>
            <a:off x="49675" y="795145"/>
            <a:ext cx="9062429" cy="39044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54" name="Google Shape;954;p282"/>
          <p:cNvSpPr txBox="1"/>
          <p:nvPr/>
        </p:nvSpPr>
        <p:spPr>
          <a:xfrm>
            <a:off x="0" y="174117"/>
            <a:ext cx="91440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rPr>
              <a:t>Top Free Apps</a:t>
            </a:r>
            <a:endParaRPr u="sng" dirty="0">
              <a:solidFill>
                <a:srgbClr val="C00000"/>
              </a:solidFill>
              <a:effectLst>
                <a:outerShdw blurRad="38100" dist="38100" dir="2700000" algn="tl">
                  <a:srgbClr val="000000">
                    <a:alpha val="43137"/>
                  </a:srgbClr>
                </a:outerShdw>
              </a:effectLst>
              <a:latin typeface="Copperplate Gothic Bold" panose="020E0705020206020404" pitchFamily="34" charset="0"/>
            </a:endParaRPr>
          </a:p>
        </p:txBody>
      </p:sp>
      <p:sp>
        <p:nvSpPr>
          <p:cNvPr id="955" name="Google Shape;955;p282"/>
          <p:cNvSpPr/>
          <p:nvPr/>
        </p:nvSpPr>
        <p:spPr>
          <a:xfrm>
            <a:off x="505435" y="171911"/>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6" name="Google Shape;956;p282"/>
          <p:cNvSpPr txBox="1"/>
          <p:nvPr/>
        </p:nvSpPr>
        <p:spPr>
          <a:xfrm>
            <a:off x="3797167" y="1488417"/>
            <a:ext cx="5346833" cy="1083333"/>
          </a:xfrm>
          <a:prstGeom prst="rect">
            <a:avLst/>
          </a:prstGeom>
          <a:noFill/>
          <a:ln>
            <a:noFill/>
          </a:ln>
        </p:spPr>
        <p:txBody>
          <a:bodyPr spcFirstLastPara="1" wrap="square" lIns="91425" tIns="45700" rIns="91425" bIns="45700" anchor="t" anchorCtr="0">
            <a:spAutoFit/>
          </a:bodyPr>
          <a:lstStyle/>
          <a:p>
            <a:pPr marL="469265" marR="9525" lvl="0" indent="-457200" rtl="0">
              <a:lnSpc>
                <a:spcPct val="114999"/>
              </a:lnSpc>
              <a:spcBef>
                <a:spcPts val="0"/>
              </a:spcBef>
              <a:spcAft>
                <a:spcPts val="0"/>
              </a:spcAft>
              <a:buClr>
                <a:srgbClr val="000000"/>
              </a:buClr>
              <a:buSzPts val="1400"/>
              <a:buFont typeface="Arial"/>
              <a:buChar char="❏"/>
            </a:pPr>
            <a:r>
              <a:rPr lang="en-US"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There are a total of 20 free apps  with over one billion installs.</a:t>
            </a:r>
            <a:endParaRPr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469265" marR="5080" lvl="0" indent="-457200" rtl="0">
              <a:lnSpc>
                <a:spcPct val="114999"/>
              </a:lnSpc>
              <a:spcBef>
                <a:spcPts val="0"/>
              </a:spcBef>
              <a:spcAft>
                <a:spcPts val="0"/>
              </a:spcAft>
              <a:buClr>
                <a:srgbClr val="000000"/>
              </a:buClr>
              <a:buSzPts val="1400"/>
              <a:buFont typeface="Arial"/>
              <a:buChar char="❏"/>
            </a:pPr>
            <a:r>
              <a:rPr lang="en-US"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The top categories in which these apps fall ar</a:t>
            </a:r>
            <a:r>
              <a:rPr lang="en-US" sz="1400" b="1" dirty="0">
                <a:solidFill>
                  <a:srgbClr val="0000FF"/>
                </a:solidFill>
                <a:latin typeface="Times New Roman" panose="02020603050405020304" pitchFamily="18" charset="0"/>
                <a:ea typeface="Verdana"/>
                <a:cs typeface="Times New Roman" panose="02020603050405020304" pitchFamily="18" charset="0"/>
                <a:sym typeface="Verdana"/>
              </a:rPr>
              <a:t>e:</a:t>
            </a:r>
            <a:r>
              <a:rPr lang="en-US"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 Communication(6),  Social(3), Video Players(2), Travel  and Local(2).</a:t>
            </a:r>
            <a:endParaRPr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p:txBody>
      </p:sp>
    </p:spTree>
  </p:cSld>
  <p:clrMapOvr>
    <a:masterClrMapping/>
  </p:clrMapOvr>
  <mc:AlternateContent xmlns:mc="http://schemas.openxmlformats.org/markup-compatibility/2006" xmlns:p14="http://schemas.microsoft.com/office/powerpoint/2010/main">
    <mc:Choice Requires="p14">
      <p:transition spd="slow" p14:dur="3000">
        <p:checker dir="vert"/>
      </p:transition>
    </mc:Choice>
    <mc:Fallback xmlns="">
      <p:transition spd="slow">
        <p:checker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283"/>
          <p:cNvSpPr txBox="1"/>
          <p:nvPr/>
        </p:nvSpPr>
        <p:spPr>
          <a:xfrm>
            <a:off x="0" y="219131"/>
            <a:ext cx="914400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rPr>
              <a:t>Top Paid Apps Based on Revenue Generated</a:t>
            </a:r>
            <a:endParaRPr sz="240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endParaRPr>
          </a:p>
        </p:txBody>
      </p:sp>
      <p:sp>
        <p:nvSpPr>
          <p:cNvPr id="963" name="Google Shape;963;p283"/>
          <p:cNvSpPr/>
          <p:nvPr/>
        </p:nvSpPr>
        <p:spPr>
          <a:xfrm>
            <a:off x="229178" y="173889"/>
            <a:ext cx="513258" cy="50627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4" name="Google Shape;964;p283"/>
          <p:cNvSpPr txBox="1"/>
          <p:nvPr/>
        </p:nvSpPr>
        <p:spPr>
          <a:xfrm>
            <a:off x="144379" y="725404"/>
            <a:ext cx="4129909" cy="4037732"/>
          </a:xfrm>
          <a:prstGeom prst="rect">
            <a:avLst/>
          </a:prstGeom>
          <a:noFill/>
          <a:ln>
            <a:noFill/>
          </a:ln>
        </p:spPr>
        <p:txBody>
          <a:bodyPr spcFirstLastPara="1" wrap="square" lIns="91425" tIns="45700" rIns="91425" bIns="45700" anchor="t" anchorCtr="0">
            <a:spAutoFit/>
          </a:bodyPr>
          <a:lstStyle/>
          <a:p>
            <a:pPr marL="469265" marR="25400" lvl="0" indent="-457200" algn="just" rtl="0">
              <a:lnSpc>
                <a:spcPct val="114999"/>
              </a:lnSpc>
              <a:spcBef>
                <a:spcPts val="0"/>
              </a:spcBef>
              <a:spcAft>
                <a:spcPts val="0"/>
              </a:spcAft>
              <a:buClr>
                <a:srgbClr val="004B53"/>
              </a:buClr>
              <a:buSzPts val="1600"/>
              <a:buFont typeface="Noto Sans Symbols"/>
              <a:buChar char="❑"/>
            </a:pPr>
            <a:r>
              <a:rPr lang="en-US" sz="15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Revenue generated is  given by the formula:</a:t>
            </a:r>
            <a:endParaRPr sz="1500" b="1" dirty="0">
              <a:solidFill>
                <a:srgbClr val="0000FF"/>
              </a:solidFill>
              <a:latin typeface="Times New Roman" panose="02020603050405020304" pitchFamily="18" charset="0"/>
              <a:cs typeface="Times New Roman" panose="02020603050405020304" pitchFamily="18" charset="0"/>
            </a:endParaRPr>
          </a:p>
          <a:p>
            <a:pPr marL="12700" marR="0" lvl="2" indent="0" algn="just" rtl="0">
              <a:lnSpc>
                <a:spcPct val="100000"/>
              </a:lnSpc>
              <a:spcBef>
                <a:spcPts val="320"/>
              </a:spcBef>
              <a:spcAft>
                <a:spcPts val="0"/>
              </a:spcAft>
              <a:buNone/>
            </a:pPr>
            <a:r>
              <a:rPr lang="en-US" sz="15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         Revenue  =    Installs *   Price</a:t>
            </a:r>
            <a:endParaRPr sz="1500" b="1" dirty="0">
              <a:solidFill>
                <a:srgbClr val="0000FF"/>
              </a:solidFill>
              <a:latin typeface="Times New Roman" panose="02020603050405020304" pitchFamily="18" charset="0"/>
              <a:cs typeface="Times New Roman" panose="02020603050405020304" pitchFamily="18" charset="0"/>
            </a:endParaRPr>
          </a:p>
          <a:p>
            <a:pPr marL="469265" marR="5080" lvl="0" indent="-457200" algn="just" rtl="0">
              <a:lnSpc>
                <a:spcPct val="114999"/>
              </a:lnSpc>
              <a:spcBef>
                <a:spcPts val="0"/>
              </a:spcBef>
              <a:spcAft>
                <a:spcPts val="0"/>
              </a:spcAft>
              <a:buClr>
                <a:srgbClr val="004B53"/>
              </a:buClr>
              <a:buSzPts val="1600"/>
              <a:buFont typeface="Noto Sans Symbols"/>
              <a:buChar char="❑"/>
            </a:pPr>
            <a:r>
              <a:rPr lang="en-US" sz="15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Note that in this case,  revenue refers to the  money earned only from  paid app installs.</a:t>
            </a:r>
            <a:endParaRPr sz="1500" b="1" dirty="0">
              <a:solidFill>
                <a:srgbClr val="0000FF"/>
              </a:solidFill>
              <a:latin typeface="Times New Roman" panose="02020603050405020304" pitchFamily="18" charset="0"/>
              <a:cs typeface="Times New Roman" panose="02020603050405020304" pitchFamily="18" charset="0"/>
            </a:endParaRPr>
          </a:p>
          <a:p>
            <a:pPr marL="469265" marR="20320" lvl="0" indent="-457200" algn="just" rtl="0">
              <a:lnSpc>
                <a:spcPct val="114999"/>
              </a:lnSpc>
              <a:spcBef>
                <a:spcPts val="0"/>
              </a:spcBef>
              <a:spcAft>
                <a:spcPts val="0"/>
              </a:spcAft>
              <a:buClr>
                <a:srgbClr val="004B53"/>
              </a:buClr>
              <a:buSzPts val="1600"/>
              <a:buFont typeface="Noto Sans Symbols"/>
              <a:buChar char="❑"/>
            </a:pPr>
            <a:r>
              <a:rPr lang="en-US" sz="15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The top categories in  which these apps fall are  Lifestyle(5), Family(5),  and Game(4).</a:t>
            </a:r>
            <a:endParaRPr sz="1500" b="1" dirty="0">
              <a:solidFill>
                <a:srgbClr val="0000FF"/>
              </a:solidFill>
              <a:latin typeface="Times New Roman" panose="02020603050405020304" pitchFamily="18" charset="0"/>
              <a:cs typeface="Times New Roman" panose="02020603050405020304" pitchFamily="18" charset="0"/>
            </a:endParaRPr>
          </a:p>
          <a:p>
            <a:pPr marL="469265" marR="5080" lvl="0" indent="-457200" algn="just" rtl="0">
              <a:lnSpc>
                <a:spcPct val="114999"/>
              </a:lnSpc>
              <a:spcBef>
                <a:spcPts val="100"/>
              </a:spcBef>
              <a:spcAft>
                <a:spcPts val="0"/>
              </a:spcAft>
              <a:buClr>
                <a:srgbClr val="004B53"/>
              </a:buClr>
              <a:buSzPts val="1600"/>
              <a:buFont typeface="Noto Sans Symbols"/>
              <a:buChar char="❑"/>
            </a:pPr>
            <a:r>
              <a:rPr lang="en-US" sz="15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Minecraft, I am rich, and I am  rich premium are the top paid  apps based on revenue  generated.</a:t>
            </a:r>
            <a:endParaRPr sz="15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a:p>
            <a:pPr marL="469265" marR="14604" lvl="0" indent="-457200" algn="just" rtl="0">
              <a:lnSpc>
                <a:spcPct val="114999"/>
              </a:lnSpc>
              <a:spcBef>
                <a:spcPts val="0"/>
              </a:spcBef>
              <a:spcAft>
                <a:spcPts val="0"/>
              </a:spcAft>
              <a:buClr>
                <a:srgbClr val="004B53"/>
              </a:buClr>
              <a:buSzPts val="1600"/>
              <a:buFont typeface="Noto Sans Symbols"/>
              <a:buChar char="❑"/>
            </a:pPr>
            <a:r>
              <a:rPr lang="en-US" sz="15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Minecraft is the only app that  has over 10  M  installs.</a:t>
            </a:r>
            <a:endParaRPr sz="1500" b="1" dirty="0">
              <a:solidFill>
                <a:srgbClr val="0000FF"/>
              </a:solidFill>
              <a:latin typeface="Times New Roman" panose="02020603050405020304" pitchFamily="18" charset="0"/>
              <a:cs typeface="Times New Roman" panose="02020603050405020304" pitchFamily="18" charset="0"/>
            </a:endParaRPr>
          </a:p>
          <a:p>
            <a:pPr marL="469265" marR="20320" lvl="0" indent="-368300" algn="just" rtl="0">
              <a:lnSpc>
                <a:spcPct val="114999"/>
              </a:lnSpc>
              <a:spcBef>
                <a:spcPts val="0"/>
              </a:spcBef>
              <a:spcAft>
                <a:spcPts val="0"/>
              </a:spcAft>
              <a:buClr>
                <a:srgbClr val="000000"/>
              </a:buClr>
              <a:buSzPts val="1400"/>
              <a:buFont typeface="Arial"/>
              <a:buNone/>
            </a:pPr>
            <a:endParaRPr sz="1200" b="1" i="0" u="none" strike="noStrike" cap="none" dirty="0">
              <a:solidFill>
                <a:srgbClr val="C00000"/>
              </a:solidFill>
              <a:latin typeface="Times New Roman" panose="02020603050405020304" pitchFamily="18" charset="0"/>
              <a:ea typeface="Arial"/>
              <a:cs typeface="Times New Roman" panose="02020603050405020304" pitchFamily="18" charset="0"/>
              <a:sym typeface="Arial"/>
            </a:endParaRPr>
          </a:p>
        </p:txBody>
      </p:sp>
      <p:pic>
        <p:nvPicPr>
          <p:cNvPr id="966" name="Google Shape;966;p283"/>
          <p:cNvPicPr preferRelativeResize="0"/>
          <p:nvPr/>
        </p:nvPicPr>
        <p:blipFill rotWithShape="1">
          <a:blip r:embed="rId4">
            <a:alphaModFix/>
          </a:blip>
          <a:srcRect/>
          <a:stretch/>
        </p:blipFill>
        <p:spPr>
          <a:xfrm>
            <a:off x="4465674" y="725997"/>
            <a:ext cx="4448887" cy="3782208"/>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a:effectLst>
            <a:reflection stA="33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3000">
        <p:blinds/>
      </p:transition>
    </mc:Choice>
    <mc:Fallback xmlns="">
      <p:transition spd="slow">
        <p:blind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269"/>
          <p:cNvSpPr txBox="1">
            <a:spLocks noGrp="1"/>
          </p:cNvSpPr>
          <p:nvPr>
            <p:ph type="title"/>
          </p:nvPr>
        </p:nvSpPr>
        <p:spPr>
          <a:xfrm>
            <a:off x="0" y="246203"/>
            <a:ext cx="9144000" cy="394980"/>
          </a:xfrm>
          <a:prstGeom prst="rect">
            <a:avLst/>
          </a:prstGeom>
          <a:noFill/>
          <a:ln>
            <a:noFill/>
          </a:ln>
        </p:spPr>
        <p:txBody>
          <a:bodyPr spcFirstLastPara="1" wrap="square" lIns="0" tIns="12700" rIns="0" bIns="0" anchor="t" anchorCtr="0">
            <a:spAutoFit/>
          </a:bodyPr>
          <a:lstStyle/>
          <a:p>
            <a:pPr marL="12700" marR="5080" lvl="0" indent="0" algn="ctr" rtl="0">
              <a:lnSpc>
                <a:spcPct val="100000"/>
              </a:lnSpc>
              <a:spcBef>
                <a:spcPts val="100"/>
              </a:spcBef>
              <a:spcAft>
                <a:spcPts val="0"/>
              </a:spcAft>
              <a:buSzPts val="1800"/>
              <a:buNone/>
            </a:pPr>
            <a:r>
              <a:rPr lang="en-US" sz="2400" b="1" u="sng" spc="300"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rPr>
              <a:t>WHY ANALYZE THE GOOGLE PLAY  STORE?</a:t>
            </a:r>
            <a:endParaRPr sz="2400" b="1" u="sng" spc="300"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endParaRPr>
          </a:p>
        </p:txBody>
      </p:sp>
      <p:sp>
        <p:nvSpPr>
          <p:cNvPr id="788" name="Google Shape;788;p269"/>
          <p:cNvSpPr txBox="1"/>
          <p:nvPr/>
        </p:nvSpPr>
        <p:spPr>
          <a:xfrm>
            <a:off x="2036532" y="3153419"/>
            <a:ext cx="3059330" cy="862287"/>
          </a:xfrm>
          <a:prstGeom prst="rect">
            <a:avLst/>
          </a:prstGeom>
          <a:noFill/>
          <a:ln>
            <a:noFill/>
          </a:ln>
        </p:spPr>
        <p:txBody>
          <a:bodyPr spcFirstLastPara="1" wrap="square" lIns="0" tIns="12700" rIns="0" bIns="0" anchor="t" anchorCtr="0">
            <a:spAutoFit/>
          </a:bodyPr>
          <a:lstStyle/>
          <a:p>
            <a:pPr marL="12700" marR="5080" lvl="0" indent="0" algn="l" rtl="0">
              <a:lnSpc>
                <a:spcPct val="114999"/>
              </a:lnSpc>
              <a:spcBef>
                <a:spcPts val="0"/>
              </a:spcBef>
              <a:spcAft>
                <a:spcPts val="0"/>
              </a:spcAft>
              <a:buNone/>
            </a:pPr>
            <a:r>
              <a:rPr lang="en-US" sz="1600" b="1" i="0" u="none" strike="noStrike" cap="none" dirty="0">
                <a:solidFill>
                  <a:srgbClr val="0000FF"/>
                </a:solidFill>
                <a:latin typeface="Times New Roman" panose="02020603050405020304" pitchFamily="18" charset="0"/>
                <a:cs typeface="Times New Roman" panose="02020603050405020304" pitchFamily="18" charset="0"/>
                <a:sym typeface="Arial"/>
              </a:rPr>
              <a:t>What makes an App  popular? Can we predict  how popular it’s going to  be?</a:t>
            </a:r>
            <a:endParaRPr sz="1600" b="1" i="0" u="none" strike="noStrike" cap="none" dirty="0">
              <a:solidFill>
                <a:srgbClr val="0000FF"/>
              </a:solidFill>
              <a:latin typeface="Times New Roman" panose="02020603050405020304" pitchFamily="18" charset="0"/>
              <a:cs typeface="Times New Roman" panose="02020603050405020304" pitchFamily="18" charset="0"/>
              <a:sym typeface="Arial"/>
            </a:endParaRPr>
          </a:p>
        </p:txBody>
      </p:sp>
      <p:sp>
        <p:nvSpPr>
          <p:cNvPr id="789" name="Google Shape;789;p269"/>
          <p:cNvSpPr txBox="1"/>
          <p:nvPr/>
        </p:nvSpPr>
        <p:spPr>
          <a:xfrm>
            <a:off x="2149935" y="1616261"/>
            <a:ext cx="2832523" cy="505267"/>
          </a:xfrm>
          <a:prstGeom prst="rect">
            <a:avLst/>
          </a:prstGeom>
          <a:noFill/>
          <a:ln>
            <a:noFill/>
          </a:ln>
        </p:spPr>
        <p:txBody>
          <a:bodyPr spcFirstLastPara="1" wrap="square" lIns="0" tIns="12700" rIns="0" bIns="0" anchor="t" anchorCtr="0">
            <a:spAutoFit/>
          </a:bodyPr>
          <a:lstStyle/>
          <a:p>
            <a:pPr marL="12700" marR="5080" lvl="0" indent="0" algn="just" rtl="0">
              <a:lnSpc>
                <a:spcPct val="100000"/>
              </a:lnSpc>
              <a:spcBef>
                <a:spcPts val="0"/>
              </a:spcBef>
              <a:spcAft>
                <a:spcPts val="0"/>
              </a:spcAft>
              <a:buNone/>
            </a:pPr>
            <a:r>
              <a:rPr lang="en-US" sz="1600" b="1" i="0" u="none" strike="noStrike" cap="none" dirty="0">
                <a:solidFill>
                  <a:srgbClr val="0000FF"/>
                </a:solidFill>
                <a:latin typeface="Times New Roman" panose="02020603050405020304" pitchFamily="18" charset="0"/>
                <a:cs typeface="Times New Roman" panose="02020603050405020304" pitchFamily="18" charset="0"/>
                <a:sym typeface="Arial"/>
              </a:rPr>
              <a:t>Mobile App Market  is set to grow 20%  by 2023.</a:t>
            </a:r>
            <a:endParaRPr sz="1600" b="1" i="0" u="none" strike="noStrike" cap="none" dirty="0">
              <a:solidFill>
                <a:srgbClr val="0000FF"/>
              </a:solidFill>
              <a:latin typeface="Times New Roman" panose="02020603050405020304" pitchFamily="18" charset="0"/>
              <a:cs typeface="Times New Roman" panose="02020603050405020304" pitchFamily="18" charset="0"/>
              <a:sym typeface="Arial"/>
            </a:endParaRPr>
          </a:p>
        </p:txBody>
      </p:sp>
      <p:sp>
        <p:nvSpPr>
          <p:cNvPr id="790" name="Google Shape;790;p269"/>
          <p:cNvSpPr txBox="1"/>
          <p:nvPr/>
        </p:nvSpPr>
        <p:spPr>
          <a:xfrm>
            <a:off x="6004107" y="1528064"/>
            <a:ext cx="3111035" cy="505267"/>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600" b="1" i="0" u="none" strike="noStrike" cap="none" dirty="0">
                <a:solidFill>
                  <a:srgbClr val="0000FF"/>
                </a:solidFill>
                <a:latin typeface="Times New Roman" panose="02020603050405020304" pitchFamily="18" charset="0"/>
                <a:cs typeface="Times New Roman" panose="02020603050405020304" pitchFamily="18" charset="0"/>
                <a:sym typeface="Arial"/>
              </a:rPr>
              <a:t>Android Apps  comprise 90% of the  Mobile App Market.</a:t>
            </a:r>
            <a:endParaRPr sz="1600" b="1" i="0" u="none" strike="noStrike" cap="none" dirty="0">
              <a:solidFill>
                <a:srgbClr val="0000FF"/>
              </a:solidFill>
              <a:latin typeface="Times New Roman" panose="02020603050405020304" pitchFamily="18" charset="0"/>
              <a:cs typeface="Times New Roman" panose="02020603050405020304" pitchFamily="18" charset="0"/>
              <a:sym typeface="Arial"/>
            </a:endParaRPr>
          </a:p>
        </p:txBody>
      </p:sp>
      <p:sp>
        <p:nvSpPr>
          <p:cNvPr id="791" name="Google Shape;791;p269"/>
          <p:cNvSpPr txBox="1"/>
          <p:nvPr/>
        </p:nvSpPr>
        <p:spPr>
          <a:xfrm>
            <a:off x="6053454" y="3136899"/>
            <a:ext cx="3059330" cy="862287"/>
          </a:xfrm>
          <a:prstGeom prst="rect">
            <a:avLst/>
          </a:prstGeom>
          <a:noFill/>
          <a:ln>
            <a:noFill/>
          </a:ln>
        </p:spPr>
        <p:txBody>
          <a:bodyPr spcFirstLastPara="1" wrap="square" lIns="0" tIns="12700" rIns="0" bIns="0" anchor="t" anchorCtr="0">
            <a:spAutoFit/>
          </a:bodyPr>
          <a:lstStyle/>
          <a:p>
            <a:pPr marL="12700" marR="5080" lvl="0" indent="0" algn="l" rtl="0">
              <a:lnSpc>
                <a:spcPct val="114999"/>
              </a:lnSpc>
              <a:spcBef>
                <a:spcPts val="0"/>
              </a:spcBef>
              <a:spcAft>
                <a:spcPts val="0"/>
              </a:spcAft>
              <a:buNone/>
            </a:pPr>
            <a:r>
              <a:rPr lang="en-US" sz="1600" b="1" i="0" u="none" strike="noStrike" cap="none" dirty="0">
                <a:solidFill>
                  <a:srgbClr val="0000FF"/>
                </a:solidFill>
                <a:latin typeface="Times New Roman" panose="02020603050405020304" pitchFamily="18" charset="0"/>
                <a:cs typeface="Times New Roman" panose="02020603050405020304" pitchFamily="18" charset="0"/>
                <a:sym typeface="Arial"/>
              </a:rPr>
              <a:t>What are some interesting patterns in user behavior related to app usage.</a:t>
            </a:r>
            <a:endParaRPr sz="1600" b="1" i="0" u="none" strike="noStrike" cap="none" dirty="0">
              <a:solidFill>
                <a:srgbClr val="0000FF"/>
              </a:solidFill>
              <a:latin typeface="Times New Roman" panose="02020603050405020304" pitchFamily="18" charset="0"/>
              <a:cs typeface="Times New Roman" panose="02020603050405020304" pitchFamily="18" charset="0"/>
              <a:sym typeface="Arial"/>
            </a:endParaRPr>
          </a:p>
        </p:txBody>
      </p:sp>
      <p:sp>
        <p:nvSpPr>
          <p:cNvPr id="792" name="Google Shape;792;p269"/>
          <p:cNvSpPr/>
          <p:nvPr/>
        </p:nvSpPr>
        <p:spPr>
          <a:xfrm>
            <a:off x="1146632" y="1447038"/>
            <a:ext cx="793547" cy="75682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793" name="Google Shape;793;p269"/>
          <p:cNvSpPr/>
          <p:nvPr/>
        </p:nvSpPr>
        <p:spPr>
          <a:xfrm>
            <a:off x="5194581" y="3298875"/>
            <a:ext cx="661077" cy="78044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94" name="Google Shape;794;p269"/>
          <p:cNvSpPr/>
          <p:nvPr/>
        </p:nvSpPr>
        <p:spPr>
          <a:xfrm>
            <a:off x="1134311" y="3221231"/>
            <a:ext cx="793548" cy="93573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95" name="Google Shape;795;p269"/>
          <p:cNvSpPr/>
          <p:nvPr/>
        </p:nvSpPr>
        <p:spPr>
          <a:xfrm>
            <a:off x="5194581" y="1447038"/>
            <a:ext cx="661076" cy="780447"/>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796" name="Google Shape;796;p269"/>
          <p:cNvGrpSpPr/>
          <p:nvPr/>
        </p:nvGrpSpPr>
        <p:grpSpPr>
          <a:xfrm>
            <a:off x="179856" y="808223"/>
            <a:ext cx="596321" cy="552800"/>
            <a:chOff x="478536" y="263652"/>
            <a:chExt cx="809244" cy="809244"/>
          </a:xfrm>
        </p:grpSpPr>
        <p:sp>
          <p:nvSpPr>
            <p:cNvPr id="797" name="Google Shape;797;p269"/>
            <p:cNvSpPr/>
            <p:nvPr/>
          </p:nvSpPr>
          <p:spPr>
            <a:xfrm>
              <a:off x="478536" y="263652"/>
              <a:ext cx="809244" cy="809244"/>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98" name="Google Shape;798;p269"/>
            <p:cNvSpPr/>
            <p:nvPr/>
          </p:nvSpPr>
          <p:spPr>
            <a:xfrm>
              <a:off x="537972" y="303276"/>
              <a:ext cx="694944" cy="696468"/>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284"/>
          <p:cNvSpPr txBox="1"/>
          <p:nvPr/>
        </p:nvSpPr>
        <p:spPr>
          <a:xfrm>
            <a:off x="1163653" y="258808"/>
            <a:ext cx="324146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rgbClr val="C00000"/>
                </a:solidFill>
                <a:latin typeface="Copperplate Gothic Bold" panose="020E0705020206020404" pitchFamily="34" charset="0"/>
                <a:ea typeface="Arial"/>
                <a:cs typeface="Arial"/>
                <a:sym typeface="Arial"/>
              </a:rPr>
              <a:t>App Size Analysis</a:t>
            </a:r>
            <a:endParaRPr dirty="0">
              <a:solidFill>
                <a:srgbClr val="C00000"/>
              </a:solidFill>
              <a:latin typeface="Copperplate Gothic Bold" panose="020E0705020206020404" pitchFamily="34" charset="0"/>
            </a:endParaRPr>
          </a:p>
        </p:txBody>
      </p:sp>
      <p:sp>
        <p:nvSpPr>
          <p:cNvPr id="972" name="Google Shape;972;p284"/>
          <p:cNvSpPr/>
          <p:nvPr/>
        </p:nvSpPr>
        <p:spPr>
          <a:xfrm>
            <a:off x="374092" y="258809"/>
            <a:ext cx="513258" cy="50627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973" name="Google Shape;973;p284"/>
          <p:cNvPicPr preferRelativeResize="0"/>
          <p:nvPr/>
        </p:nvPicPr>
        <p:blipFill rotWithShape="1">
          <a:blip r:embed="rId4">
            <a:alphaModFix/>
          </a:blip>
          <a:srcRect/>
          <a:stretch/>
        </p:blipFill>
        <p:spPr>
          <a:xfrm>
            <a:off x="2252956" y="1146164"/>
            <a:ext cx="18000" cy="18000"/>
          </a:xfrm>
          <a:prstGeom prst="rect">
            <a:avLst/>
          </a:prstGeom>
          <a:noFill/>
          <a:ln>
            <a:noFill/>
          </a:ln>
        </p:spPr>
      </p:pic>
      <p:pic>
        <p:nvPicPr>
          <p:cNvPr id="974" name="Google Shape;974;p284"/>
          <p:cNvPicPr preferRelativeResize="0"/>
          <p:nvPr/>
        </p:nvPicPr>
        <p:blipFill rotWithShape="1">
          <a:blip r:embed="rId5">
            <a:alphaModFix/>
          </a:blip>
          <a:srcRect/>
          <a:stretch/>
        </p:blipFill>
        <p:spPr>
          <a:xfrm>
            <a:off x="2427916" y="2291324"/>
            <a:ext cx="25920" cy="18000"/>
          </a:xfrm>
          <a:prstGeom prst="rect">
            <a:avLst/>
          </a:prstGeom>
          <a:noFill/>
          <a:ln>
            <a:noFill/>
          </a:ln>
        </p:spPr>
      </p:pic>
      <p:sp>
        <p:nvSpPr>
          <p:cNvPr id="975" name="Google Shape;975;p284"/>
          <p:cNvSpPr txBox="1"/>
          <p:nvPr/>
        </p:nvSpPr>
        <p:spPr>
          <a:xfrm>
            <a:off x="251276" y="916407"/>
            <a:ext cx="4405119" cy="1331093"/>
          </a:xfrm>
          <a:prstGeom prst="rect">
            <a:avLst/>
          </a:prstGeom>
          <a:noFill/>
          <a:ln>
            <a:noFill/>
          </a:ln>
        </p:spPr>
        <p:txBody>
          <a:bodyPr spcFirstLastPara="1" wrap="square" lIns="91425" tIns="45700" rIns="91425" bIns="45700" anchor="t" anchorCtr="0">
            <a:spAutoFit/>
          </a:bodyPr>
          <a:lstStyle/>
          <a:p>
            <a:pPr marL="469265" marR="11430" lvl="0" indent="-457200" rtl="0">
              <a:lnSpc>
                <a:spcPct val="100000"/>
              </a:lnSpc>
              <a:spcBef>
                <a:spcPts val="0"/>
              </a:spcBef>
              <a:spcAft>
                <a:spcPts val="0"/>
              </a:spcAft>
              <a:buClr>
                <a:srgbClr val="000000"/>
              </a:buClr>
              <a:buSzPts val="1200"/>
              <a:buFont typeface="Arial"/>
              <a:buChar char="❏"/>
            </a:pPr>
            <a:r>
              <a:rPr lang="en-US" sz="1150" b="1" i="0" u="none" strike="noStrike" cap="none" dirty="0">
                <a:solidFill>
                  <a:srgbClr val="124F5B"/>
                </a:solidFill>
                <a:latin typeface="Times New Roman" panose="02020603050405020304" pitchFamily="18" charset="0"/>
                <a:ea typeface="Arial"/>
                <a:cs typeface="Times New Roman" panose="02020603050405020304" pitchFamily="18" charset="0"/>
                <a:sym typeface="Arial"/>
              </a:rPr>
              <a:t>The apps are categorized  based on its size between</a:t>
            </a:r>
            <a:endParaRPr sz="1150" b="1"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a:p>
            <a:pPr marL="469265" marR="5080" lvl="0" indent="0" rtl="0">
              <a:lnSpc>
                <a:spcPct val="100000"/>
              </a:lnSpc>
              <a:spcBef>
                <a:spcPts val="0"/>
              </a:spcBef>
              <a:spcAft>
                <a:spcPts val="0"/>
              </a:spcAft>
              <a:buNone/>
            </a:pPr>
            <a:r>
              <a:rPr lang="en-US" sz="1150" b="1" i="0" u="none" strike="noStrike" cap="none" dirty="0">
                <a:solidFill>
                  <a:srgbClr val="124F5B"/>
                </a:solidFill>
                <a:latin typeface="Times New Roman" panose="02020603050405020304" pitchFamily="18" charset="0"/>
                <a:ea typeface="Arial"/>
                <a:cs typeface="Times New Roman" panose="02020603050405020304" pitchFamily="18" charset="0"/>
                <a:sym typeface="Arial"/>
              </a:rPr>
              <a:t>~0    to 100 MB in the  intervals of 10  MB each.</a:t>
            </a:r>
            <a:endParaRPr sz="1150" b="1"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a:p>
            <a:pPr marL="469265" marR="6985" lvl="0" indent="-457200" rtl="0">
              <a:lnSpc>
                <a:spcPct val="100000"/>
              </a:lnSpc>
              <a:spcBef>
                <a:spcPts val="0"/>
              </a:spcBef>
              <a:spcAft>
                <a:spcPts val="0"/>
              </a:spcAft>
              <a:buClr>
                <a:srgbClr val="000000"/>
              </a:buClr>
              <a:buSzPts val="1200"/>
              <a:buFont typeface="Arial"/>
              <a:buChar char="❏"/>
            </a:pPr>
            <a:r>
              <a:rPr lang="en-US" sz="1150" b="1" i="0" u="none" strike="noStrike" cap="none" dirty="0">
                <a:solidFill>
                  <a:srgbClr val="124F5B"/>
                </a:solidFill>
                <a:latin typeface="Times New Roman" panose="02020603050405020304" pitchFamily="18" charset="0"/>
                <a:ea typeface="Arial"/>
                <a:cs typeface="Times New Roman" panose="02020603050405020304" pitchFamily="18" charset="0"/>
                <a:sym typeface="Arial"/>
              </a:rPr>
              <a:t>The total number of apps in  each size category  indicates the competition.</a:t>
            </a:r>
            <a:endParaRPr sz="1150" b="1"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a:p>
            <a:pPr marL="469265" marR="47625" lvl="0" indent="-457200" rtl="0">
              <a:lnSpc>
                <a:spcPct val="100000"/>
              </a:lnSpc>
              <a:spcBef>
                <a:spcPts val="0"/>
              </a:spcBef>
              <a:spcAft>
                <a:spcPts val="0"/>
              </a:spcAft>
              <a:buClr>
                <a:srgbClr val="000000"/>
              </a:buClr>
              <a:buSzPts val="1200"/>
              <a:buFont typeface="Arial"/>
              <a:buChar char="❏"/>
            </a:pPr>
            <a:r>
              <a:rPr lang="en-US" sz="1150" b="1" i="0" u="none" strike="noStrike" cap="none" dirty="0">
                <a:solidFill>
                  <a:srgbClr val="124F5B"/>
                </a:solidFill>
                <a:latin typeface="Times New Roman" panose="02020603050405020304" pitchFamily="18" charset="0"/>
                <a:ea typeface="Arial"/>
                <a:cs typeface="Times New Roman" panose="02020603050405020304" pitchFamily="18" charset="0"/>
                <a:sym typeface="Arial"/>
              </a:rPr>
              <a:t>Average number of user  reviews  and  average app installs in each size category indicates the popularity of the respective app.</a:t>
            </a:r>
            <a:endParaRPr sz="1150" b="1"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976" name="Google Shape;976;p284"/>
          <p:cNvPicPr preferRelativeResize="0"/>
          <p:nvPr/>
        </p:nvPicPr>
        <p:blipFill rotWithShape="1">
          <a:blip r:embed="rId6">
            <a:alphaModFix/>
          </a:blip>
          <a:srcRect/>
          <a:stretch/>
        </p:blipFill>
        <p:spPr>
          <a:xfrm>
            <a:off x="4627332" y="39612"/>
            <a:ext cx="4411406" cy="2251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77" name="Google Shape;977;p284"/>
          <p:cNvPicPr preferRelativeResize="0"/>
          <p:nvPr/>
        </p:nvPicPr>
        <p:blipFill rotWithShape="1">
          <a:blip r:embed="rId7">
            <a:alphaModFix/>
          </a:blip>
          <a:srcRect/>
          <a:stretch/>
        </p:blipFill>
        <p:spPr>
          <a:xfrm>
            <a:off x="4703532" y="2497336"/>
            <a:ext cx="4440468" cy="26057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78" name="Google Shape;978;p284"/>
          <p:cNvPicPr preferRelativeResize="0"/>
          <p:nvPr/>
        </p:nvPicPr>
        <p:blipFill rotWithShape="1">
          <a:blip r:embed="rId8">
            <a:alphaModFix/>
          </a:blip>
          <a:srcRect/>
          <a:stretch/>
        </p:blipFill>
        <p:spPr>
          <a:xfrm>
            <a:off x="0" y="2543661"/>
            <a:ext cx="4395346" cy="25594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slow" p14:dur="3000">
        <p:wedge/>
      </p:transition>
    </mc:Choice>
    <mc:Fallback xmlns="">
      <p:transition spd="slow">
        <p:wedg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pic>
        <p:nvPicPr>
          <p:cNvPr id="984" name="Google Shape;984;p285"/>
          <p:cNvPicPr preferRelativeResize="0"/>
          <p:nvPr/>
        </p:nvPicPr>
        <p:blipFill rotWithShape="1">
          <a:blip r:embed="rId3">
            <a:alphaModFix/>
          </a:blip>
          <a:srcRect/>
          <a:stretch/>
        </p:blipFill>
        <p:spPr>
          <a:xfrm>
            <a:off x="0" y="837398"/>
            <a:ext cx="9144000" cy="4306102"/>
          </a:xfrm>
          <a:prstGeom prst="rect">
            <a:avLst/>
          </a:prstGeom>
          <a:noFill/>
          <a:ln>
            <a:noFill/>
          </a:ln>
        </p:spPr>
      </p:pic>
      <p:sp>
        <p:nvSpPr>
          <p:cNvPr id="985" name="Google Shape;985;p285"/>
          <p:cNvSpPr txBox="1"/>
          <p:nvPr/>
        </p:nvSpPr>
        <p:spPr>
          <a:xfrm>
            <a:off x="0" y="173889"/>
            <a:ext cx="914400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rPr>
              <a:t> Android version based on each category</a:t>
            </a:r>
            <a:endParaRPr u="sng" dirty="0">
              <a:solidFill>
                <a:srgbClr val="C00000"/>
              </a:solidFill>
              <a:effectLst>
                <a:outerShdw blurRad="38100" dist="38100" dir="2700000" algn="tl">
                  <a:srgbClr val="000000">
                    <a:alpha val="43137"/>
                  </a:srgbClr>
                </a:outerShdw>
              </a:effectLst>
              <a:latin typeface="Copperplate Gothic Bold" panose="020E0705020206020404" pitchFamily="34" charset="0"/>
            </a:endParaRPr>
          </a:p>
        </p:txBody>
      </p:sp>
      <p:sp>
        <p:nvSpPr>
          <p:cNvPr id="986" name="Google Shape;986;p285"/>
          <p:cNvSpPr/>
          <p:nvPr/>
        </p:nvSpPr>
        <p:spPr>
          <a:xfrm>
            <a:off x="410356" y="173889"/>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3000">
        <p14:ripple dir="r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pic>
        <p:nvPicPr>
          <p:cNvPr id="991" name="Google Shape;991;p286"/>
          <p:cNvPicPr preferRelativeResize="0"/>
          <p:nvPr/>
        </p:nvPicPr>
        <p:blipFill rotWithShape="1">
          <a:blip r:embed="rId3">
            <a:alphaModFix/>
          </a:blip>
          <a:srcRect/>
          <a:stretch/>
        </p:blipFill>
        <p:spPr>
          <a:xfrm>
            <a:off x="83761" y="914183"/>
            <a:ext cx="5626389" cy="4229317"/>
          </a:xfrm>
          <a:prstGeom prst="rect">
            <a:avLst/>
          </a:prstGeom>
          <a:noFill/>
          <a:ln>
            <a:noFill/>
          </a:ln>
        </p:spPr>
      </p:pic>
      <p:sp>
        <p:nvSpPr>
          <p:cNvPr id="992" name="Google Shape;992;p286"/>
          <p:cNvSpPr txBox="1"/>
          <p:nvPr/>
        </p:nvSpPr>
        <p:spPr>
          <a:xfrm>
            <a:off x="0" y="173889"/>
            <a:ext cx="9144000"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rPr>
              <a:t>Percentage of Review Sentiments</a:t>
            </a:r>
            <a:endParaRPr b="1" u="sng" dirty="0">
              <a:solidFill>
                <a:srgbClr val="C00000"/>
              </a:solidFill>
              <a:effectLst>
                <a:outerShdw blurRad="38100" dist="38100" dir="2700000" algn="tl">
                  <a:srgbClr val="000000">
                    <a:alpha val="43137"/>
                  </a:srgbClr>
                </a:outerShdw>
              </a:effectLst>
              <a:latin typeface="Copperplate Gothic Bold" panose="020E0705020206020404" pitchFamily="34" charset="0"/>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Arial"/>
              <a:ea typeface="Arial"/>
              <a:cs typeface="Arial"/>
              <a:sym typeface="Arial"/>
            </a:endParaRPr>
          </a:p>
        </p:txBody>
      </p:sp>
      <p:sp>
        <p:nvSpPr>
          <p:cNvPr id="993" name="Google Shape;993;p286"/>
          <p:cNvSpPr/>
          <p:nvPr/>
        </p:nvSpPr>
        <p:spPr>
          <a:xfrm>
            <a:off x="430626" y="173889"/>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4" name="Google Shape;994;p286"/>
          <p:cNvSpPr txBox="1"/>
          <p:nvPr/>
        </p:nvSpPr>
        <p:spPr>
          <a:xfrm>
            <a:off x="5092995" y="1827298"/>
            <a:ext cx="3809876" cy="1999265"/>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0" tIns="6350" rIns="0" bIns="0" anchor="t" anchorCtr="0">
            <a:spAutoFit/>
          </a:bodyPr>
          <a:lstStyle/>
          <a:p>
            <a:pPr marL="0" marR="0" lvl="0" indent="0" algn="l" rtl="0">
              <a:lnSpc>
                <a:spcPct val="100000"/>
              </a:lnSpc>
              <a:spcBef>
                <a:spcPts val="0"/>
              </a:spcBef>
              <a:spcAft>
                <a:spcPts val="0"/>
              </a:spcAft>
              <a:buNone/>
            </a:pPr>
            <a:endParaRPr sz="1700" b="0" i="0" u="none" strike="noStrike" cap="none" dirty="0">
              <a:solidFill>
                <a:srgbClr val="000000"/>
              </a:solidFill>
              <a:latin typeface="Times New Roman"/>
              <a:ea typeface="Times New Roman"/>
              <a:cs typeface="Times New Roman"/>
              <a:sym typeface="Times New Roman"/>
            </a:endParaRPr>
          </a:p>
          <a:p>
            <a:pPr marL="377190" marR="84455" lvl="0" indent="-285750" algn="just" rtl="0">
              <a:lnSpc>
                <a:spcPct val="100000"/>
              </a:lnSpc>
              <a:spcBef>
                <a:spcPts val="0"/>
              </a:spcBef>
              <a:spcAft>
                <a:spcPts val="0"/>
              </a:spcAft>
              <a:buFont typeface="Wingdings" panose="05000000000000000000" pitchFamily="2" charset="2"/>
              <a:buChar char="Ø"/>
            </a:pPr>
            <a:r>
              <a:rPr lang="en-US"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The number of Unique Apps  from Play store and User  reviews merged dataset are  816.</a:t>
            </a:r>
            <a:endParaRPr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a:p>
            <a:pPr marL="285750" marR="0" lvl="0" indent="-285750" algn="l" rtl="0">
              <a:lnSpc>
                <a:spcPct val="100000"/>
              </a:lnSpc>
              <a:spcBef>
                <a:spcPts val="20"/>
              </a:spcBef>
              <a:spcAft>
                <a:spcPts val="0"/>
              </a:spcAft>
              <a:buFont typeface="Wingdings" panose="05000000000000000000" pitchFamily="2" charset="2"/>
              <a:buChar char="Ø"/>
            </a:pPr>
            <a:endParaRPr sz="165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a:p>
            <a:pPr marL="377190" marR="81280" lvl="0" indent="-285750" algn="just" rtl="0">
              <a:lnSpc>
                <a:spcPct val="100000"/>
              </a:lnSpc>
              <a:spcBef>
                <a:spcPts val="5"/>
              </a:spcBef>
              <a:spcAft>
                <a:spcPts val="0"/>
              </a:spcAft>
              <a:buFont typeface="Wingdings" panose="05000000000000000000" pitchFamily="2" charset="2"/>
              <a:buChar char="Ø"/>
            </a:pPr>
            <a:r>
              <a:rPr lang="en-US"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From Sentiment column, 64%  are Positive, 22% are Negative  and 14% are Neutral values.</a:t>
            </a:r>
            <a:endParaRPr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3000">
        <p14:honeycomb/>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287"/>
          <p:cNvSpPr txBox="1"/>
          <p:nvPr/>
        </p:nvSpPr>
        <p:spPr>
          <a:xfrm>
            <a:off x="0" y="177402"/>
            <a:ext cx="91440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dirty="0">
                <a:solidFill>
                  <a:srgbClr val="C00000"/>
                </a:solidFill>
                <a:latin typeface="Copperplate Gothic Bold" panose="020E0705020206020404" pitchFamily="34" charset="0"/>
                <a:ea typeface="Arial"/>
                <a:cs typeface="Arial"/>
                <a:sym typeface="Arial"/>
              </a:rPr>
              <a:t>Positive and Negative Reviews</a:t>
            </a:r>
            <a:endParaRPr sz="2400" b="1" i="0" u="none" strike="noStrike" cap="none" dirty="0">
              <a:solidFill>
                <a:srgbClr val="C00000"/>
              </a:solidFill>
              <a:latin typeface="Copperplate Gothic Bold" panose="020E0705020206020404" pitchFamily="34" charset="0"/>
              <a:ea typeface="Arial"/>
              <a:cs typeface="Arial"/>
              <a:sym typeface="Arial"/>
            </a:endParaRPr>
          </a:p>
        </p:txBody>
      </p:sp>
      <p:sp>
        <p:nvSpPr>
          <p:cNvPr id="1000" name="Google Shape;1000;p287"/>
          <p:cNvSpPr/>
          <p:nvPr/>
        </p:nvSpPr>
        <p:spPr>
          <a:xfrm>
            <a:off x="302492" y="177402"/>
            <a:ext cx="513258" cy="50627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001" name="Google Shape;1001;p287"/>
          <p:cNvPicPr preferRelativeResize="0"/>
          <p:nvPr/>
        </p:nvPicPr>
        <p:blipFill rotWithShape="1">
          <a:blip r:embed="rId4">
            <a:alphaModFix/>
          </a:blip>
          <a:srcRect/>
          <a:stretch/>
        </p:blipFill>
        <p:spPr>
          <a:xfrm>
            <a:off x="4572001" y="792092"/>
            <a:ext cx="4571999" cy="3599876"/>
          </a:xfrm>
          <a:prstGeom prst="rect">
            <a:avLst/>
          </a:prstGeom>
          <a:noFill/>
          <a:ln>
            <a:noFill/>
          </a:ln>
        </p:spPr>
      </p:pic>
      <p:pic>
        <p:nvPicPr>
          <p:cNvPr id="1002" name="Google Shape;1002;p287"/>
          <p:cNvPicPr preferRelativeResize="0"/>
          <p:nvPr/>
        </p:nvPicPr>
        <p:blipFill rotWithShape="1">
          <a:blip r:embed="rId5">
            <a:alphaModFix/>
          </a:blip>
          <a:srcRect/>
          <a:stretch/>
        </p:blipFill>
        <p:spPr>
          <a:xfrm>
            <a:off x="0" y="792092"/>
            <a:ext cx="4668252" cy="364736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000">
        <p14:shred pattern="rectang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pic>
        <p:nvPicPr>
          <p:cNvPr id="1009" name="Google Shape;1009;p288"/>
          <p:cNvPicPr preferRelativeResize="0"/>
          <p:nvPr/>
        </p:nvPicPr>
        <p:blipFill rotWithShape="1">
          <a:blip r:embed="rId3">
            <a:alphaModFix/>
          </a:blip>
          <a:srcRect/>
          <a:stretch/>
        </p:blipFill>
        <p:spPr>
          <a:xfrm>
            <a:off x="2846164" y="521327"/>
            <a:ext cx="6275672" cy="4100846"/>
          </a:xfrm>
          <a:prstGeom prst="rect">
            <a:avLst/>
          </a:prstGeom>
          <a:noFill/>
          <a:ln>
            <a:noFill/>
          </a:ln>
        </p:spPr>
      </p:pic>
      <p:sp>
        <p:nvSpPr>
          <p:cNvPr id="1010" name="Google Shape;1010;p288"/>
          <p:cNvSpPr txBox="1"/>
          <p:nvPr/>
        </p:nvSpPr>
        <p:spPr>
          <a:xfrm>
            <a:off x="435935" y="60138"/>
            <a:ext cx="8708065" cy="3846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900" b="1" i="0" u="sng" strike="noStrike" cap="none" dirty="0">
                <a:solidFill>
                  <a:srgbClr val="C00000"/>
                </a:solidFill>
                <a:latin typeface="Copperplate Gothic Bold" panose="020E0705020206020404" pitchFamily="34" charset="0"/>
                <a:ea typeface="Arial"/>
                <a:cs typeface="Arial"/>
                <a:sym typeface="Arial"/>
              </a:rPr>
              <a:t>Is sentiment subjectivity proportional to </a:t>
            </a:r>
            <a:r>
              <a:rPr lang="en-US" sz="1900" b="1" i="0" u="sng" strike="noStrike" cap="none" dirty="0" err="1">
                <a:solidFill>
                  <a:srgbClr val="C00000"/>
                </a:solidFill>
                <a:latin typeface="Copperplate Gothic Bold" panose="020E0705020206020404" pitchFamily="34" charset="0"/>
                <a:ea typeface="Arial"/>
                <a:cs typeface="Arial"/>
                <a:sym typeface="Arial"/>
              </a:rPr>
              <a:t>sentiment_polarity</a:t>
            </a:r>
            <a:r>
              <a:rPr lang="en-US" sz="1900" b="1" i="0" u="sng" strike="noStrike" cap="none" dirty="0">
                <a:solidFill>
                  <a:srgbClr val="C00000"/>
                </a:solidFill>
                <a:latin typeface="Copperplate Gothic Bold" panose="020E0705020206020404" pitchFamily="34" charset="0"/>
                <a:ea typeface="Arial"/>
                <a:cs typeface="Arial"/>
                <a:sym typeface="Arial"/>
              </a:rPr>
              <a:t>?</a:t>
            </a:r>
            <a:endParaRPr sz="1900" u="sng" dirty="0">
              <a:solidFill>
                <a:srgbClr val="C00000"/>
              </a:solidFill>
              <a:latin typeface="Copperplate Gothic Bold" panose="020E0705020206020404" pitchFamily="34" charset="0"/>
            </a:endParaRPr>
          </a:p>
        </p:txBody>
      </p:sp>
      <p:sp>
        <p:nvSpPr>
          <p:cNvPr id="1011" name="Google Shape;1011;p288"/>
          <p:cNvSpPr/>
          <p:nvPr/>
        </p:nvSpPr>
        <p:spPr>
          <a:xfrm>
            <a:off x="22164" y="118607"/>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1012" name="Google Shape;1012;p288"/>
          <p:cNvSpPr txBox="1"/>
          <p:nvPr/>
        </p:nvSpPr>
        <p:spPr>
          <a:xfrm>
            <a:off x="0" y="2129377"/>
            <a:ext cx="2846164" cy="230828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From the above scatter plot it can be concluded that sentiment subjectivity is not always proportional to sentiment polarity but in maximum number of case, shows a proportional behavior, when variance is too high or low</a:t>
            </a:r>
            <a:endParaRPr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3000">
        <p14:switch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289"/>
          <p:cNvSpPr txBox="1"/>
          <p:nvPr/>
        </p:nvSpPr>
        <p:spPr>
          <a:xfrm>
            <a:off x="1" y="156755"/>
            <a:ext cx="91440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sng" strike="noStrike" cap="none" dirty="0">
                <a:solidFill>
                  <a:srgbClr val="C00000"/>
                </a:solidFill>
                <a:latin typeface="Copperplate Gothic Bold" panose="020E0705020206020404" pitchFamily="34" charset="0"/>
                <a:ea typeface="Courier New"/>
                <a:cs typeface="Times New Roman" panose="02020603050405020304" pitchFamily="18" charset="0"/>
                <a:sym typeface="Courier New"/>
              </a:rPr>
              <a:t>Co-Relation in merged data frame</a:t>
            </a:r>
            <a:endParaRPr u="sng" dirty="0">
              <a:solidFill>
                <a:srgbClr val="C00000"/>
              </a:solidFill>
              <a:latin typeface="Copperplate Gothic Bold" panose="020E0705020206020404" pitchFamily="34" charset="0"/>
              <a:cs typeface="Times New Roman" panose="02020603050405020304" pitchFamily="18" charset="0"/>
            </a:endParaRPr>
          </a:p>
        </p:txBody>
      </p:sp>
      <p:pic>
        <p:nvPicPr>
          <p:cNvPr id="1019" name="Google Shape;1019;p289"/>
          <p:cNvPicPr preferRelativeResize="0"/>
          <p:nvPr/>
        </p:nvPicPr>
        <p:blipFill rotWithShape="1">
          <a:blip r:embed="rId3">
            <a:alphaModFix/>
          </a:blip>
          <a:srcRect/>
          <a:stretch/>
        </p:blipFill>
        <p:spPr>
          <a:xfrm>
            <a:off x="2573079" y="659621"/>
            <a:ext cx="6543453" cy="4037074"/>
          </a:xfrm>
          <a:prstGeom prst="rect">
            <a:avLst/>
          </a:prstGeom>
          <a:noFill/>
          <a:ln>
            <a:noFill/>
          </a:ln>
        </p:spPr>
      </p:pic>
      <p:sp>
        <p:nvSpPr>
          <p:cNvPr id="1020" name="Google Shape;1020;p289"/>
          <p:cNvSpPr txBox="1"/>
          <p:nvPr/>
        </p:nvSpPr>
        <p:spPr>
          <a:xfrm>
            <a:off x="27468" y="2353561"/>
            <a:ext cx="2268530" cy="2217253"/>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0" tIns="1250" rIns="0" bIns="0" anchor="t" anchorCtr="0">
            <a:spAutoFit/>
          </a:bodyPr>
          <a:lstStyle/>
          <a:p>
            <a:pPr marL="91440" marR="83820" lvl="0" indent="0" rtl="0">
              <a:lnSpc>
                <a:spcPct val="100000"/>
              </a:lnSpc>
              <a:spcBef>
                <a:spcPts val="0"/>
              </a:spcBef>
              <a:spcAft>
                <a:spcPts val="0"/>
              </a:spcAft>
              <a:buNone/>
            </a:pPr>
            <a:r>
              <a:rPr lang="en-US"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In this correlation matrix, There is not  a significant relationship between  Rating, Reviews, Size and Installs  with respect to the Sentiment polarity  and Sentiment subjectivity.</a:t>
            </a:r>
            <a:endParaRPr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p:txBody>
      </p:sp>
      <p:sp>
        <p:nvSpPr>
          <p:cNvPr id="1021" name="Google Shape;1021;p289"/>
          <p:cNvSpPr/>
          <p:nvPr/>
        </p:nvSpPr>
        <p:spPr>
          <a:xfrm>
            <a:off x="261634" y="156755"/>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3000">
        <p14:prism dir="d"/>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pic>
        <p:nvPicPr>
          <p:cNvPr id="1026" name="Google Shape;1026;p290"/>
          <p:cNvPicPr preferRelativeResize="0"/>
          <p:nvPr/>
        </p:nvPicPr>
        <p:blipFill rotWithShape="1">
          <a:blip r:embed="rId3">
            <a:alphaModFix/>
          </a:blip>
          <a:srcRect/>
          <a:stretch/>
        </p:blipFill>
        <p:spPr>
          <a:xfrm>
            <a:off x="0" y="1526013"/>
            <a:ext cx="3753853" cy="2854751"/>
          </a:xfrm>
          <a:prstGeom prst="rect">
            <a:avLst/>
          </a:prstGeom>
          <a:noFill/>
          <a:ln>
            <a:noFill/>
          </a:ln>
        </p:spPr>
      </p:pic>
      <p:sp>
        <p:nvSpPr>
          <p:cNvPr id="1027" name="Google Shape;1027;p290"/>
          <p:cNvSpPr/>
          <p:nvPr/>
        </p:nvSpPr>
        <p:spPr>
          <a:xfrm>
            <a:off x="116591" y="529387"/>
            <a:ext cx="369805" cy="430847"/>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028" name="Google Shape;1028;p290"/>
          <p:cNvPicPr preferRelativeResize="0"/>
          <p:nvPr/>
        </p:nvPicPr>
        <p:blipFill rotWithShape="1">
          <a:blip r:embed="rId5">
            <a:alphaModFix/>
          </a:blip>
          <a:srcRect/>
          <a:stretch/>
        </p:blipFill>
        <p:spPr>
          <a:xfrm>
            <a:off x="4048504" y="549727"/>
            <a:ext cx="5050631" cy="2318602"/>
          </a:xfrm>
          <a:prstGeom prst="rect">
            <a:avLst/>
          </a:prstGeom>
          <a:noFill/>
          <a:ln>
            <a:noFill/>
          </a:ln>
        </p:spPr>
      </p:pic>
      <p:pic>
        <p:nvPicPr>
          <p:cNvPr id="1029" name="Google Shape;1029;p290"/>
          <p:cNvPicPr preferRelativeResize="0"/>
          <p:nvPr/>
        </p:nvPicPr>
        <p:blipFill rotWithShape="1">
          <a:blip r:embed="rId6">
            <a:alphaModFix/>
          </a:blip>
          <a:srcRect/>
          <a:stretch/>
        </p:blipFill>
        <p:spPr>
          <a:xfrm>
            <a:off x="3955983" y="2868329"/>
            <a:ext cx="5157663" cy="2275172"/>
          </a:xfrm>
          <a:prstGeom prst="rect">
            <a:avLst/>
          </a:prstGeom>
          <a:noFill/>
          <a:ln>
            <a:noFill/>
          </a:ln>
        </p:spPr>
      </p:pic>
      <p:sp>
        <p:nvSpPr>
          <p:cNvPr id="1030" name="Google Shape;1030;p290"/>
          <p:cNvSpPr txBox="1"/>
          <p:nvPr/>
        </p:nvSpPr>
        <p:spPr>
          <a:xfrm>
            <a:off x="301494" y="98540"/>
            <a:ext cx="8842506"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1" i="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rPr>
              <a:t>Distribution of Apps updated over the Year and Month</a:t>
            </a:r>
            <a:endParaRPr sz="2200" u="sng" dirty="0">
              <a:solidFill>
                <a:srgbClr val="C00000"/>
              </a:solidFill>
              <a:effectLst>
                <a:outerShdw blurRad="38100" dist="38100" dir="2700000" algn="tl">
                  <a:srgbClr val="000000">
                    <a:alpha val="43137"/>
                  </a:srgbClr>
                </a:outerShdw>
              </a:effectLst>
              <a:latin typeface="Copperplate Gothic Bold" panose="020E07050202060204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3000">
        <p14:flythrough dir="out" hasBounce="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6" name="Google Shape;1036;p18"/>
          <p:cNvSpPr txBox="1"/>
          <p:nvPr/>
        </p:nvSpPr>
        <p:spPr>
          <a:xfrm>
            <a:off x="254377" y="1454785"/>
            <a:ext cx="8363584" cy="2585308"/>
          </a:xfrm>
          <a:prstGeom prst="rect">
            <a:avLst/>
          </a:prstGeom>
          <a:noFill/>
          <a:ln>
            <a:noFill/>
          </a:ln>
        </p:spPr>
        <p:txBody>
          <a:bodyPr spcFirstLastPara="1" wrap="square" lIns="0" tIns="53325" rIns="0" bIns="0" anchor="t" anchorCtr="0">
            <a:spAutoFit/>
          </a:bodyPr>
          <a:lstStyle/>
          <a:p>
            <a:pPr marL="469900" marR="0" lvl="0" indent="-457200" algn="just" rtl="0">
              <a:lnSpc>
                <a:spcPct val="150000"/>
              </a:lnSpc>
              <a:spcBef>
                <a:spcPts val="0"/>
              </a:spcBef>
              <a:spcAft>
                <a:spcPts val="0"/>
              </a:spcAft>
              <a:buClr>
                <a:srgbClr val="000000"/>
              </a:buClr>
              <a:buSzPts val="1800"/>
              <a:buFont typeface="Arial"/>
              <a:buChar char="❏"/>
            </a:pPr>
            <a:r>
              <a:rPr lang="en-US"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Reading the dataset and comprehending the problem statement.</a:t>
            </a:r>
            <a:endParaRPr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469265" marR="10795" lvl="0" indent="-457200" algn="just" rtl="0">
              <a:lnSpc>
                <a:spcPct val="150000"/>
              </a:lnSpc>
              <a:spcBef>
                <a:spcPts val="0"/>
              </a:spcBef>
              <a:spcAft>
                <a:spcPts val="0"/>
              </a:spcAft>
              <a:buClr>
                <a:srgbClr val="000000"/>
              </a:buClr>
              <a:buSzPts val="1800"/>
              <a:buFont typeface="Arial"/>
              <a:buChar char="❏"/>
            </a:pPr>
            <a:r>
              <a:rPr lang="en-US"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Examining the business KPIs for app development and devising a  solution to the problem.</a:t>
            </a:r>
            <a:endParaRPr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469900" marR="0" lvl="0" indent="-457200" algn="just" rtl="0">
              <a:lnSpc>
                <a:spcPct val="150000"/>
              </a:lnSpc>
              <a:spcBef>
                <a:spcPts val="325"/>
              </a:spcBef>
              <a:spcAft>
                <a:spcPts val="0"/>
              </a:spcAft>
              <a:buClr>
                <a:srgbClr val="000000"/>
              </a:buClr>
              <a:buSzPts val="1800"/>
              <a:buFont typeface="Arial"/>
              <a:buChar char="❏"/>
            </a:pPr>
            <a:r>
              <a:rPr lang="en-US"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Handling the error, duplicate and </a:t>
            </a:r>
            <a:r>
              <a:rPr lang="en-US" sz="1800" b="1" i="0" u="none" strike="noStrike" cap="none" dirty="0" err="1">
                <a:solidFill>
                  <a:srgbClr val="0000FF"/>
                </a:solidFill>
                <a:latin typeface="Times New Roman" panose="02020603050405020304" pitchFamily="18" charset="0"/>
                <a:ea typeface="Verdana"/>
                <a:cs typeface="Times New Roman" panose="02020603050405020304" pitchFamily="18" charset="0"/>
                <a:sym typeface="Verdana"/>
              </a:rPr>
              <a:t>NaN</a:t>
            </a:r>
            <a:r>
              <a:rPr lang="en-US"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 values in the dataset.</a:t>
            </a:r>
            <a:endParaRPr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469265" marR="5080" lvl="0" indent="-457200" algn="just" rtl="0">
              <a:lnSpc>
                <a:spcPct val="150000"/>
              </a:lnSpc>
              <a:spcBef>
                <a:spcPts val="0"/>
              </a:spcBef>
              <a:spcAft>
                <a:spcPts val="0"/>
              </a:spcAft>
              <a:buClr>
                <a:srgbClr val="000000"/>
              </a:buClr>
              <a:buSzPts val="1800"/>
              <a:buFont typeface="Arial"/>
              <a:buChar char="❏"/>
            </a:pPr>
            <a:r>
              <a:rPr lang="en-US"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Designing multiple visualizations to summarize the information in  the dataset and successfully communicate the results and trends to  the reader.</a:t>
            </a:r>
            <a:endParaRPr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p:txBody>
      </p:sp>
      <p:sp>
        <p:nvSpPr>
          <p:cNvPr id="1038" name="Google Shape;1038;p18"/>
          <p:cNvSpPr txBox="1"/>
          <p:nvPr/>
        </p:nvSpPr>
        <p:spPr>
          <a:xfrm>
            <a:off x="0" y="284562"/>
            <a:ext cx="9143999" cy="456535"/>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100"/>
              </a:spcBef>
              <a:spcAft>
                <a:spcPts val="0"/>
              </a:spcAft>
              <a:buClr>
                <a:srgbClr val="CC0000"/>
              </a:buClr>
              <a:buSzPts val="2800"/>
              <a:buFont typeface="Arial"/>
              <a:buNone/>
            </a:pPr>
            <a:r>
              <a:rPr lang="en-US" sz="2800" b="1" i="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rPr>
              <a:t>Challenges Faced</a:t>
            </a:r>
            <a:endParaRPr sz="2800" b="1" i="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3000">
        <p14:ferris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27"/>
          <p:cNvSpPr txBox="1">
            <a:spLocks noGrp="1"/>
          </p:cNvSpPr>
          <p:nvPr>
            <p:ph type="title"/>
          </p:nvPr>
        </p:nvSpPr>
        <p:spPr>
          <a:xfrm>
            <a:off x="0" y="287868"/>
            <a:ext cx="9144000" cy="456535"/>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100"/>
              </a:spcBef>
              <a:spcAft>
                <a:spcPts val="0"/>
              </a:spcAft>
              <a:buSzPts val="2800"/>
              <a:buNone/>
            </a:pPr>
            <a:r>
              <a:rPr lang="en-US" sz="2800" b="1" u="sng"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rPr>
              <a:t>Conclusion</a:t>
            </a:r>
            <a:endParaRPr sz="2800" b="1" u="sng"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endParaRPr>
          </a:p>
        </p:txBody>
      </p:sp>
      <p:sp>
        <p:nvSpPr>
          <p:cNvPr id="1044" name="Google Shape;1044;p27"/>
          <p:cNvSpPr txBox="1"/>
          <p:nvPr/>
        </p:nvSpPr>
        <p:spPr>
          <a:xfrm>
            <a:off x="195250" y="744403"/>
            <a:ext cx="8753500" cy="4351812"/>
          </a:xfrm>
          <a:prstGeom prst="rect">
            <a:avLst/>
          </a:prstGeom>
          <a:noFill/>
          <a:ln>
            <a:noFill/>
          </a:ln>
        </p:spPr>
        <p:txBody>
          <a:bodyPr spcFirstLastPara="1" wrap="square" lIns="0" tIns="118725" rIns="0" bIns="0" anchor="t" anchorCtr="0">
            <a:spAutoFit/>
          </a:bodyPr>
          <a:lstStyle/>
          <a:p>
            <a:pPr marL="321750" marR="0" lvl="0" indent="-285750" algn="just" rtl="0">
              <a:lnSpc>
                <a:spcPct val="150000"/>
              </a:lnSpc>
              <a:spcBef>
                <a:spcPts val="0"/>
              </a:spcBef>
              <a:spcAft>
                <a:spcPts val="0"/>
              </a:spcAft>
              <a:buFont typeface="Wingdings" panose="05000000000000000000" pitchFamily="2" charset="2"/>
              <a:buChar char="q"/>
            </a:pPr>
            <a:r>
              <a:rPr lang="en-US"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92.19% apps are Free and 7.81% apps are paid in type.</a:t>
            </a:r>
            <a:r>
              <a:rPr lang="en-US" sz="1400" b="1" dirty="0">
                <a:solidFill>
                  <a:srgbClr val="0000FF"/>
                </a:solidFill>
                <a:latin typeface="Times New Roman" panose="02020603050405020304" pitchFamily="18" charset="0"/>
                <a:ea typeface="Verdana"/>
                <a:cs typeface="Times New Roman" panose="02020603050405020304" pitchFamily="18" charset="0"/>
                <a:sym typeface="Verdana"/>
              </a:rPr>
              <a:t> </a:t>
            </a:r>
            <a:r>
              <a:rPr lang="en-US"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81.80% apps have Everyone content rating.</a:t>
            </a:r>
            <a:endParaRPr b="1" dirty="0">
              <a:solidFill>
                <a:srgbClr val="0000FF"/>
              </a:solidFill>
              <a:latin typeface="Times New Roman" panose="02020603050405020304" pitchFamily="18" charset="0"/>
              <a:cs typeface="Times New Roman" panose="02020603050405020304" pitchFamily="18" charset="0"/>
            </a:endParaRPr>
          </a:p>
          <a:p>
            <a:pPr marL="321750" marR="0" lvl="0" indent="-285750" algn="just" rtl="0">
              <a:lnSpc>
                <a:spcPct val="150000"/>
              </a:lnSpc>
              <a:spcBef>
                <a:spcPts val="1200"/>
              </a:spcBef>
              <a:spcAft>
                <a:spcPts val="0"/>
              </a:spcAft>
              <a:buFont typeface="Wingdings" panose="05000000000000000000" pitchFamily="2" charset="2"/>
              <a:buChar char="q"/>
            </a:pPr>
            <a:r>
              <a:rPr lang="en-US"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Events category has a highest mean rating of 4.39 and Dating category has lowest 4.05 rating.</a:t>
            </a:r>
            <a:endParaRPr b="1" dirty="0">
              <a:solidFill>
                <a:srgbClr val="0000FF"/>
              </a:solidFill>
              <a:latin typeface="Times New Roman" panose="02020603050405020304" pitchFamily="18" charset="0"/>
              <a:cs typeface="Times New Roman" panose="02020603050405020304" pitchFamily="18" charset="0"/>
            </a:endParaRPr>
          </a:p>
          <a:p>
            <a:pPr marL="321750" marR="0" lvl="0" indent="-285750" algn="just" rtl="0">
              <a:lnSpc>
                <a:spcPct val="150000"/>
              </a:lnSpc>
              <a:spcBef>
                <a:spcPts val="1200"/>
              </a:spcBef>
              <a:spcAft>
                <a:spcPts val="0"/>
              </a:spcAft>
              <a:buFont typeface="Wingdings" panose="05000000000000000000" pitchFamily="2" charset="2"/>
              <a:buChar char="q"/>
            </a:pPr>
            <a:r>
              <a:rPr lang="en-US"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Family, Game and Tools are top three categories having 1906, 926 and 829 app count. </a:t>
            </a:r>
            <a:endParaRPr b="1" dirty="0">
              <a:solidFill>
                <a:srgbClr val="0000FF"/>
              </a:solidFill>
              <a:latin typeface="Times New Roman" panose="02020603050405020304" pitchFamily="18" charset="0"/>
              <a:cs typeface="Times New Roman" panose="02020603050405020304" pitchFamily="18" charset="0"/>
            </a:endParaRPr>
          </a:p>
          <a:p>
            <a:pPr marL="321750" marR="0" lvl="0" indent="-285750" algn="just" rtl="0">
              <a:lnSpc>
                <a:spcPct val="150000"/>
              </a:lnSpc>
              <a:spcBef>
                <a:spcPts val="1200"/>
              </a:spcBef>
              <a:spcAft>
                <a:spcPts val="0"/>
              </a:spcAft>
              <a:buFont typeface="Wingdings" panose="05000000000000000000" pitchFamily="2" charset="2"/>
              <a:buChar char="q"/>
            </a:pPr>
            <a:r>
              <a:rPr lang="en-US"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Most competitive category: Family</a:t>
            </a:r>
            <a:endParaRPr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321750" marR="0" lvl="0" indent="-285750" algn="just" rtl="0">
              <a:lnSpc>
                <a:spcPct val="150000"/>
              </a:lnSpc>
              <a:spcBef>
                <a:spcPts val="1200"/>
              </a:spcBef>
              <a:spcAft>
                <a:spcPts val="0"/>
              </a:spcAft>
              <a:buFont typeface="Wingdings" panose="05000000000000000000" pitchFamily="2" charset="2"/>
              <a:buChar char="q"/>
            </a:pPr>
            <a:r>
              <a:rPr lang="en-US"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Category with the highest number of installs: Game</a:t>
            </a:r>
            <a:endParaRPr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321750" marR="0" lvl="0" indent="-285750" algn="just" rtl="0">
              <a:lnSpc>
                <a:spcPct val="150000"/>
              </a:lnSpc>
              <a:spcBef>
                <a:spcPts val="1200"/>
              </a:spcBef>
              <a:spcAft>
                <a:spcPts val="0"/>
              </a:spcAft>
              <a:buFont typeface="Wingdings" panose="05000000000000000000" pitchFamily="2" charset="2"/>
              <a:buChar char="q"/>
            </a:pPr>
            <a:r>
              <a:rPr lang="en-US"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Tools, Entertainment, Education, Business and Medical are top Genres.</a:t>
            </a:r>
          </a:p>
          <a:p>
            <a:pPr marL="321750" lvl="0" indent="-285750" algn="just">
              <a:lnSpc>
                <a:spcPct val="150000"/>
              </a:lnSpc>
              <a:spcBef>
                <a:spcPts val="1200"/>
              </a:spcBef>
              <a:buFont typeface="Wingdings" panose="05000000000000000000" pitchFamily="2" charset="2"/>
              <a:buChar char="q"/>
            </a:pPr>
            <a:r>
              <a:rPr lang="en-US" sz="1400" b="1" dirty="0">
                <a:solidFill>
                  <a:srgbClr val="0000FF"/>
                </a:solidFill>
                <a:latin typeface="Times New Roman" panose="02020603050405020304" pitchFamily="18" charset="0"/>
                <a:ea typeface="Verdana"/>
                <a:cs typeface="Times New Roman" panose="02020603050405020304" pitchFamily="18" charset="0"/>
                <a:sym typeface="Verdana"/>
              </a:rPr>
              <a:t>8783 Apps are having size less than or equal to 50 MB.</a:t>
            </a:r>
          </a:p>
          <a:p>
            <a:pPr marL="321750" lvl="0" indent="-285750" algn="just">
              <a:lnSpc>
                <a:spcPct val="150000"/>
              </a:lnSpc>
              <a:spcBef>
                <a:spcPts val="1200"/>
              </a:spcBef>
              <a:buFont typeface="Wingdings" panose="05000000000000000000" pitchFamily="2" charset="2"/>
              <a:buChar char="q"/>
            </a:pPr>
            <a:r>
              <a:rPr lang="en-US" sz="1400" b="1" dirty="0">
                <a:solidFill>
                  <a:srgbClr val="0000FF"/>
                </a:solidFill>
                <a:latin typeface="Times New Roman" panose="02020603050405020304" pitchFamily="18" charset="0"/>
                <a:ea typeface="Verdana"/>
                <a:cs typeface="Times New Roman" panose="02020603050405020304" pitchFamily="18" charset="0"/>
                <a:sym typeface="Verdana"/>
              </a:rPr>
              <a:t>7749 Apps has rating more than 4.0 including both type of app.</a:t>
            </a:r>
          </a:p>
          <a:p>
            <a:pPr marL="36000" marR="0" lvl="0" algn="just" rtl="0">
              <a:lnSpc>
                <a:spcPct val="150000"/>
              </a:lnSpc>
              <a:spcBef>
                <a:spcPts val="1200"/>
              </a:spcBef>
              <a:spcAft>
                <a:spcPts val="0"/>
              </a:spcAft>
            </a:pPr>
            <a:endParaRPr b="1" dirty="0">
              <a:solidFill>
                <a:srgbClr val="0000FF"/>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0B23765-F84F-4FAC-8F9C-6ECA060FB69B}"/>
              </a:ext>
            </a:extLst>
          </p:cNvPr>
          <p:cNvSpPr txBox="1"/>
          <p:nvPr/>
        </p:nvSpPr>
        <p:spPr>
          <a:xfrm>
            <a:off x="6932428" y="4455040"/>
            <a:ext cx="2016322" cy="369332"/>
          </a:xfrm>
          <a:prstGeom prst="rect">
            <a:avLst/>
          </a:prstGeom>
          <a:noFill/>
        </p:spPr>
        <p:txBody>
          <a:bodyPr wrap="square" rtlCol="0">
            <a:spAutoFit/>
          </a:bodyPr>
          <a:lstStyle/>
          <a:p>
            <a:pPr algn="r"/>
            <a:r>
              <a:rPr lang="en-IN" dirty="0"/>
              <a:t>Cont.</a:t>
            </a:r>
          </a:p>
        </p:txBody>
      </p:sp>
    </p:spTree>
  </p:cSld>
  <p:clrMapOvr>
    <a:masterClrMapping/>
  </p:clrMapOvr>
  <mc:AlternateContent xmlns:mc="http://schemas.openxmlformats.org/markup-compatibility/2006" xmlns:p14="http://schemas.microsoft.com/office/powerpoint/2010/main">
    <mc:Choice Requires="p14">
      <p:transition spd="slow" p14:dur="3000">
        <p:newsflash/>
      </p:transition>
    </mc:Choice>
    <mc:Fallback xmlns="">
      <p:transition spd="slow">
        <p:newsflash/>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291"/>
          <p:cNvSpPr txBox="1"/>
          <p:nvPr/>
        </p:nvSpPr>
        <p:spPr>
          <a:xfrm>
            <a:off x="292395" y="595547"/>
            <a:ext cx="8559209" cy="4170332"/>
          </a:xfrm>
          <a:prstGeom prst="rect">
            <a:avLst/>
          </a:prstGeom>
          <a:noFill/>
          <a:ln>
            <a:noFill/>
          </a:ln>
        </p:spPr>
        <p:txBody>
          <a:bodyPr spcFirstLastPara="1" wrap="square" lIns="91425" tIns="45700" rIns="91425" bIns="45700" anchor="t" anchorCtr="0">
            <a:spAutoFit/>
          </a:bodyPr>
          <a:lstStyle/>
          <a:p>
            <a:pPr marL="321750" marR="0" lvl="0" indent="-285750" rtl="0">
              <a:lnSpc>
                <a:spcPct val="150000"/>
              </a:lnSpc>
              <a:spcBef>
                <a:spcPts val="0"/>
              </a:spcBef>
              <a:spcAft>
                <a:spcPts val="0"/>
              </a:spcAft>
              <a:buFont typeface="Wingdings" panose="05000000000000000000" pitchFamily="2" charset="2"/>
              <a:buChar char="q"/>
            </a:pPr>
            <a:r>
              <a:rPr lang="en-US" sz="13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It's good to develop a Free type app and having a content rating for Everyone.</a:t>
            </a:r>
            <a:endParaRPr sz="1300" b="1" dirty="0">
              <a:solidFill>
                <a:srgbClr val="0000FF"/>
              </a:solidFill>
              <a:latin typeface="Times New Roman" panose="02020603050405020304" pitchFamily="18" charset="0"/>
              <a:cs typeface="Times New Roman" panose="02020603050405020304" pitchFamily="18" charset="0"/>
            </a:endParaRPr>
          </a:p>
          <a:p>
            <a:pPr marL="321750" marR="0" lvl="0" indent="-285750" rtl="0">
              <a:lnSpc>
                <a:spcPct val="150000"/>
              </a:lnSpc>
              <a:spcBef>
                <a:spcPts val="1200"/>
              </a:spcBef>
              <a:spcAft>
                <a:spcPts val="0"/>
              </a:spcAft>
              <a:buFont typeface="Wingdings" panose="05000000000000000000" pitchFamily="2" charset="2"/>
              <a:buChar char="q"/>
            </a:pPr>
            <a:r>
              <a:rPr lang="en-US" sz="13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Percentage of apps that are top rated = 81.80%</a:t>
            </a:r>
            <a:endParaRPr sz="13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321750" marR="0" lvl="0" indent="-285750" rtl="0">
              <a:lnSpc>
                <a:spcPct val="150000"/>
              </a:lnSpc>
              <a:spcBef>
                <a:spcPts val="1200"/>
              </a:spcBef>
              <a:spcAft>
                <a:spcPts val="0"/>
              </a:spcAft>
              <a:buFont typeface="Wingdings" panose="05000000000000000000" pitchFamily="2" charset="2"/>
              <a:buChar char="q"/>
            </a:pPr>
            <a:r>
              <a:rPr lang="en-US" sz="13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There are 20 free apps that have been installed over a billion times</a:t>
            </a:r>
            <a:endParaRPr sz="13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321750" marR="5080" lvl="0" indent="-285750" rtl="0">
              <a:lnSpc>
                <a:spcPct val="150000"/>
              </a:lnSpc>
              <a:spcBef>
                <a:spcPts val="1200"/>
              </a:spcBef>
              <a:spcAft>
                <a:spcPts val="0"/>
              </a:spcAft>
              <a:buFont typeface="Wingdings" panose="05000000000000000000" pitchFamily="2" charset="2"/>
              <a:buChar char="q"/>
            </a:pPr>
            <a:r>
              <a:rPr lang="en-US" sz="13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Minecraft is the only app in the paid category with over 10M installs,  and also has produced the most revenue only from installation fee.</a:t>
            </a:r>
            <a:endParaRPr sz="13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321750" marR="0" lvl="0" indent="-285750" rtl="0">
              <a:lnSpc>
                <a:spcPct val="150000"/>
              </a:lnSpc>
              <a:spcBef>
                <a:spcPts val="1200"/>
              </a:spcBef>
              <a:spcAft>
                <a:spcPts val="0"/>
              </a:spcAft>
              <a:buFont typeface="Wingdings" panose="05000000000000000000" pitchFamily="2" charset="2"/>
              <a:buChar char="q"/>
            </a:pPr>
            <a:r>
              <a:rPr lang="en-US" sz="13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Price, Rating, Size has no or very less correlation with Sentiment Polarity.</a:t>
            </a:r>
            <a:endParaRPr sz="13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321750" marR="0" lvl="0" indent="-285750" rtl="0">
              <a:lnSpc>
                <a:spcPct val="150000"/>
              </a:lnSpc>
              <a:spcBef>
                <a:spcPts val="1200"/>
              </a:spcBef>
              <a:spcAft>
                <a:spcPts val="0"/>
              </a:spcAft>
              <a:buFont typeface="Wingdings" panose="05000000000000000000" pitchFamily="2" charset="2"/>
              <a:buChar char="q"/>
            </a:pPr>
            <a:r>
              <a:rPr lang="en-US" sz="13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The median size of the apps in the play store is 12 MB</a:t>
            </a:r>
            <a:endParaRPr sz="1300" b="1" dirty="0">
              <a:solidFill>
                <a:srgbClr val="0000FF"/>
              </a:solidFill>
              <a:latin typeface="Times New Roman" panose="02020603050405020304" pitchFamily="18" charset="0"/>
              <a:cs typeface="Times New Roman" panose="02020603050405020304" pitchFamily="18" charset="0"/>
            </a:endParaRPr>
          </a:p>
          <a:p>
            <a:pPr marL="321750" marR="24130" lvl="0" indent="-285750" rtl="0">
              <a:lnSpc>
                <a:spcPct val="150000"/>
              </a:lnSpc>
              <a:spcBef>
                <a:spcPts val="1200"/>
              </a:spcBef>
              <a:spcAft>
                <a:spcPts val="0"/>
              </a:spcAft>
              <a:buFont typeface="Wingdings" panose="05000000000000000000" pitchFamily="2" charset="2"/>
              <a:buChar char="q"/>
            </a:pPr>
            <a:r>
              <a:rPr lang="en-US" sz="13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The apps whose size varies with device has the highest number  average app installs.</a:t>
            </a:r>
            <a:endParaRPr sz="1300" b="1" dirty="0">
              <a:solidFill>
                <a:srgbClr val="0000FF"/>
              </a:solidFill>
              <a:latin typeface="Times New Roman" panose="02020603050405020304" pitchFamily="18" charset="0"/>
              <a:cs typeface="Times New Roman" panose="02020603050405020304" pitchFamily="18" charset="0"/>
            </a:endParaRPr>
          </a:p>
          <a:p>
            <a:pPr marL="321750" marR="10160" lvl="0" indent="-285750" rtl="0">
              <a:lnSpc>
                <a:spcPct val="150000"/>
              </a:lnSpc>
              <a:spcBef>
                <a:spcPts val="1200"/>
              </a:spcBef>
              <a:spcAft>
                <a:spcPts val="0"/>
              </a:spcAft>
              <a:buFont typeface="Wingdings" panose="05000000000000000000" pitchFamily="2" charset="2"/>
              <a:buChar char="q"/>
            </a:pPr>
            <a:r>
              <a:rPr lang="en-US" sz="13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Helix Jump has the highest number of positive reviews and Angry  Birds Classic has the highest number of negative reviews.</a:t>
            </a:r>
            <a:endParaRPr sz="1300" b="1" dirty="0">
              <a:solidFill>
                <a:srgbClr val="0000FF"/>
              </a:solidFill>
              <a:latin typeface="Times New Roman" panose="02020603050405020304" pitchFamily="18" charset="0"/>
              <a:cs typeface="Times New Roman" panose="02020603050405020304" pitchFamily="18" charset="0"/>
            </a:endParaRPr>
          </a:p>
        </p:txBody>
      </p:sp>
      <p:sp>
        <p:nvSpPr>
          <p:cNvPr id="1050" name="Google Shape;1050;p291"/>
          <p:cNvSpPr txBox="1">
            <a:spLocks noGrp="1"/>
          </p:cNvSpPr>
          <p:nvPr>
            <p:ph type="title"/>
          </p:nvPr>
        </p:nvSpPr>
        <p:spPr>
          <a:xfrm>
            <a:off x="0" y="139012"/>
            <a:ext cx="9144000" cy="456535"/>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100"/>
              </a:spcBef>
              <a:spcAft>
                <a:spcPts val="0"/>
              </a:spcAft>
              <a:buSzPts val="2800"/>
              <a:buNone/>
            </a:pPr>
            <a:r>
              <a:rPr lang="en-US" sz="2800" b="1" u="sng"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rPr>
              <a:t>Conclusion’s</a:t>
            </a:r>
            <a:endParaRPr sz="2800" b="1" u="sng"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3000">
        <p14:prism dir="u"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3"/>
          <p:cNvSpPr txBox="1"/>
          <p:nvPr/>
        </p:nvSpPr>
        <p:spPr>
          <a:xfrm>
            <a:off x="1" y="153041"/>
            <a:ext cx="9144000" cy="46767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3600" b="1" i="0" u="sng" strike="noStrike" cap="none" dirty="0">
                <a:solidFill>
                  <a:srgbClr val="C00000"/>
                </a:solidFill>
                <a:latin typeface="Copperplate Gothic Bold" panose="020E0705020206020404" pitchFamily="34" charset="0"/>
                <a:sym typeface="Arial"/>
              </a:rPr>
              <a:t>Introduction</a:t>
            </a:r>
            <a:endParaRPr sz="3600" b="0" i="0" u="sng" strike="noStrike" cap="none" dirty="0">
              <a:solidFill>
                <a:srgbClr val="C00000"/>
              </a:solidFill>
              <a:latin typeface="Copperplate Gothic Bold" panose="020E0705020206020404" pitchFamily="34" charset="0"/>
              <a:sym typeface="Arial"/>
            </a:endParaRPr>
          </a:p>
        </p:txBody>
      </p:sp>
      <p:sp>
        <p:nvSpPr>
          <p:cNvPr id="804" name="Google Shape;804;p3"/>
          <p:cNvSpPr txBox="1"/>
          <p:nvPr/>
        </p:nvSpPr>
        <p:spPr>
          <a:xfrm>
            <a:off x="0" y="705443"/>
            <a:ext cx="9144000" cy="4047179"/>
          </a:xfrm>
          <a:prstGeom prst="rect">
            <a:avLst/>
          </a:prstGeom>
          <a:noFill/>
          <a:ln>
            <a:noFill/>
          </a:ln>
        </p:spPr>
        <p:txBody>
          <a:bodyPr spcFirstLastPara="1" wrap="square" lIns="91425" tIns="45700" rIns="91425" bIns="45700" anchor="t" anchorCtr="0">
            <a:noAutofit/>
          </a:bodyPr>
          <a:lstStyle/>
          <a:p>
            <a:pPr marL="400150" marR="0" lvl="0" indent="-285750" algn="just" rtl="0">
              <a:lnSpc>
                <a:spcPct val="150000"/>
              </a:lnSpc>
              <a:spcBef>
                <a:spcPts val="0"/>
              </a:spcBef>
              <a:spcAft>
                <a:spcPts val="0"/>
              </a:spcAft>
              <a:buClr>
                <a:srgbClr val="000000"/>
              </a:buClr>
              <a:buSzPts val="1600"/>
              <a:buFont typeface="Wingdings" panose="05000000000000000000" pitchFamily="2" charset="2"/>
              <a:buChar char="q"/>
            </a:pPr>
            <a:r>
              <a:rPr lang="en-US"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Google Play was launched on March 6, 2012, bringing together Android Market marking a shift in Google's digital distribution strategy .</a:t>
            </a:r>
            <a:endParaRPr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400150" marR="0" lvl="0" indent="-285750" algn="just" rtl="0">
              <a:lnSpc>
                <a:spcPct val="150000"/>
              </a:lnSpc>
              <a:spcBef>
                <a:spcPts val="0"/>
              </a:spcBef>
              <a:spcAft>
                <a:spcPts val="0"/>
              </a:spcAft>
              <a:buClr>
                <a:srgbClr val="000000"/>
              </a:buClr>
              <a:buSzPts val="1600"/>
              <a:buFont typeface="Wingdings" panose="05000000000000000000" pitchFamily="2" charset="2"/>
              <a:buChar char="q"/>
            </a:pPr>
            <a:r>
              <a:rPr lang="en-US"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 Android is the dominant mobile operating system today more than 85% of all mobile devices running Google’s OS. The Google Play Store is the largest and most popular Android app store. </a:t>
            </a:r>
            <a:endParaRPr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400150" marR="0" lvl="0" indent="-285750" algn="just" rtl="0">
              <a:lnSpc>
                <a:spcPct val="150000"/>
              </a:lnSpc>
              <a:spcBef>
                <a:spcPts val="0"/>
              </a:spcBef>
              <a:spcAft>
                <a:spcPts val="0"/>
              </a:spcAft>
              <a:buClr>
                <a:srgbClr val="000000"/>
              </a:buClr>
              <a:buSzPts val="1600"/>
              <a:buFont typeface="Wingdings" panose="05000000000000000000" pitchFamily="2" charset="2"/>
              <a:buChar char="q"/>
            </a:pPr>
            <a:r>
              <a:rPr lang="en-US"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There are more than 3.04 million apps found on Google Play Store.</a:t>
            </a:r>
            <a:endParaRPr sz="1400" b="1" dirty="0">
              <a:solidFill>
                <a:srgbClr val="0000FF"/>
              </a:solidFill>
              <a:latin typeface="Times New Roman" panose="02020603050405020304" pitchFamily="18" charset="0"/>
              <a:cs typeface="Times New Roman" panose="02020603050405020304" pitchFamily="18" charset="0"/>
            </a:endParaRPr>
          </a:p>
          <a:p>
            <a:pPr marL="400150" marR="0" lvl="0" indent="-285750" algn="just" rtl="0">
              <a:lnSpc>
                <a:spcPct val="150000"/>
              </a:lnSpc>
              <a:spcBef>
                <a:spcPts val="0"/>
              </a:spcBef>
              <a:spcAft>
                <a:spcPts val="0"/>
              </a:spcAft>
              <a:buClr>
                <a:srgbClr val="000000"/>
              </a:buClr>
              <a:buSzPts val="1600"/>
              <a:buFont typeface="Wingdings" panose="05000000000000000000" pitchFamily="2" charset="2"/>
              <a:buChar char="q"/>
            </a:pPr>
            <a:r>
              <a:rPr lang="en-US"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 The Play Store apps data has enormous potential to drive app-making businesses to success.</a:t>
            </a:r>
            <a:endParaRPr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400150" marR="0" lvl="0" indent="-285750" algn="just" rtl="0">
              <a:lnSpc>
                <a:spcPct val="150000"/>
              </a:lnSpc>
              <a:spcBef>
                <a:spcPts val="0"/>
              </a:spcBef>
              <a:spcAft>
                <a:spcPts val="0"/>
              </a:spcAft>
              <a:buClr>
                <a:srgbClr val="000000"/>
              </a:buClr>
              <a:buSzPts val="1600"/>
              <a:buFont typeface="Wingdings" panose="05000000000000000000" pitchFamily="2" charset="2"/>
              <a:buChar char="q"/>
            </a:pPr>
            <a:r>
              <a:rPr lang="en-US"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Actionable insights can be drawn for developers to work on and capture the Android market. The main goal of our project is-</a:t>
            </a:r>
            <a:endParaRPr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343080" marR="0" lvl="0" indent="-343080" algn="just" rtl="0">
              <a:lnSpc>
                <a:spcPct val="150000"/>
              </a:lnSpc>
              <a:spcBef>
                <a:spcPts val="0"/>
              </a:spcBef>
              <a:spcAft>
                <a:spcPts val="0"/>
              </a:spcAft>
              <a:buClr>
                <a:srgbClr val="000000"/>
              </a:buClr>
              <a:buSzPts val="1600"/>
              <a:buFont typeface="Arial"/>
              <a:buAutoNum type="arabicParenR"/>
            </a:pPr>
            <a:r>
              <a:rPr lang="en-US" sz="1400" b="1" i="0" u="none" strike="noStrike" cap="none" dirty="0">
                <a:solidFill>
                  <a:srgbClr val="7030A0"/>
                </a:solidFill>
                <a:latin typeface="Times New Roman" panose="02020603050405020304" pitchFamily="18" charset="0"/>
                <a:ea typeface="Verdana"/>
                <a:cs typeface="Times New Roman" panose="02020603050405020304" pitchFamily="18" charset="0"/>
                <a:sym typeface="Verdana"/>
              </a:rPr>
              <a:t>The purpose of our project is to gather and analyze detailed information on apps in the Google Play Store in order to provide insights on app features and the current state of the Android app market.      </a:t>
            </a:r>
            <a:endParaRPr sz="1400" b="1" i="0" u="none" strike="noStrike" cap="none" dirty="0">
              <a:solidFill>
                <a:srgbClr val="7030A0"/>
              </a:solidFill>
              <a:latin typeface="Times New Roman" panose="02020603050405020304" pitchFamily="18" charset="0"/>
              <a:ea typeface="Verdana"/>
              <a:cs typeface="Times New Roman" panose="02020603050405020304" pitchFamily="18" charset="0"/>
              <a:sym typeface="Verdana"/>
            </a:endParaRPr>
          </a:p>
          <a:p>
            <a:pPr marL="343080" marR="0" lvl="0" indent="-343080" algn="just" rtl="0">
              <a:lnSpc>
                <a:spcPct val="150000"/>
              </a:lnSpc>
              <a:spcBef>
                <a:spcPts val="0"/>
              </a:spcBef>
              <a:spcAft>
                <a:spcPts val="0"/>
              </a:spcAft>
              <a:buClr>
                <a:srgbClr val="000000"/>
              </a:buClr>
              <a:buSzPts val="1600"/>
              <a:buFont typeface="Arial"/>
              <a:buAutoNum type="arabicParenR"/>
            </a:pPr>
            <a:r>
              <a:rPr lang="en-US" sz="1400" b="1" i="0" u="none" strike="noStrike" cap="none" dirty="0">
                <a:solidFill>
                  <a:srgbClr val="7030A0"/>
                </a:solidFill>
                <a:latin typeface="Times New Roman" panose="02020603050405020304" pitchFamily="18" charset="0"/>
                <a:ea typeface="Verdana"/>
                <a:cs typeface="Times New Roman" panose="02020603050405020304" pitchFamily="18" charset="0"/>
                <a:sym typeface="Verdana"/>
              </a:rPr>
              <a:t> The Objective of the project to Explore and analyze the data to discover key factors responsible for app engagement and success</a:t>
            </a:r>
            <a:r>
              <a:rPr lang="en-US" sz="1400" b="1" i="0" u="none" strike="noStrike" cap="none" dirty="0">
                <a:solidFill>
                  <a:srgbClr val="7030A0"/>
                </a:solidFill>
                <a:latin typeface="Times New Roman" panose="02020603050405020304" pitchFamily="18" charset="0"/>
                <a:ea typeface="Montserrat"/>
                <a:cs typeface="Times New Roman" panose="02020603050405020304" pitchFamily="18" charset="0"/>
                <a:sym typeface="Montserrat"/>
              </a:rPr>
              <a:t>.</a:t>
            </a:r>
            <a:endParaRPr sz="1400" b="1" i="0" u="none" strike="noStrike" cap="none" dirty="0">
              <a:solidFill>
                <a:srgbClr val="7030A0"/>
              </a:solidFill>
              <a:latin typeface="Times New Roman" panose="02020603050405020304" pitchFamily="18" charset="0"/>
              <a:cs typeface="Times New Roman" panose="02020603050405020304" pitchFamily="18" charset="0"/>
              <a:sym typeface="Arial"/>
            </a:endParaRPr>
          </a:p>
          <a:p>
            <a:pPr marL="216000" marR="0" lvl="0" indent="0" algn="just"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Verdana"/>
              <a:ea typeface="Verdana"/>
              <a:cs typeface="Verdana"/>
              <a:sym typeface="Verdana"/>
            </a:endParaRPr>
          </a:p>
          <a:p>
            <a:pPr marL="216000" marR="0" lvl="0" indent="0" algn="just" rtl="0">
              <a:lnSpc>
                <a:spcPct val="100000"/>
              </a:lnSpc>
              <a:spcBef>
                <a:spcPts val="0"/>
              </a:spcBef>
              <a:spcAft>
                <a:spcPts val="0"/>
              </a:spcAft>
              <a:buClr>
                <a:srgbClr val="000000"/>
              </a:buClr>
              <a:buSzPts val="1400"/>
              <a:buFont typeface="Arial"/>
              <a:buNone/>
            </a:pPr>
            <a:endParaRPr sz="1100" b="0" i="0" u="none" strike="noStrike" cap="none" dirty="0">
              <a:solidFill>
                <a:schemeClr val="accent5"/>
              </a:solidFill>
              <a:latin typeface="Verdana"/>
              <a:ea typeface="Verdana"/>
              <a:cs typeface="Verdana"/>
              <a:sym typeface="Verdana"/>
            </a:endParaRPr>
          </a:p>
          <a:p>
            <a:pPr marL="216000" marR="0" lvl="0" indent="0" algn="just" rtl="0">
              <a:lnSpc>
                <a:spcPct val="100000"/>
              </a:lnSpc>
              <a:spcBef>
                <a:spcPts val="0"/>
              </a:spcBef>
              <a:spcAft>
                <a:spcPts val="0"/>
              </a:spcAft>
              <a:buClr>
                <a:srgbClr val="000000"/>
              </a:buClr>
              <a:buSzPts val="1400"/>
              <a:buFont typeface="Arial"/>
              <a:buNone/>
            </a:pPr>
            <a:endParaRPr sz="1100" b="0" i="0" u="none" strike="noStrike" cap="none" dirty="0">
              <a:solidFill>
                <a:schemeClr val="accent5"/>
              </a:solidFill>
              <a:latin typeface="Verdana"/>
              <a:ea typeface="Verdana"/>
              <a:cs typeface="Verdana"/>
              <a:sym typeface="Verdana"/>
            </a:endParaRPr>
          </a:p>
        </p:txBody>
      </p:sp>
      <p:grpSp>
        <p:nvGrpSpPr>
          <p:cNvPr id="805" name="Google Shape;805;p3"/>
          <p:cNvGrpSpPr/>
          <p:nvPr/>
        </p:nvGrpSpPr>
        <p:grpSpPr>
          <a:xfrm>
            <a:off x="390926" y="195517"/>
            <a:ext cx="481366" cy="467450"/>
            <a:chOff x="478536" y="263652"/>
            <a:chExt cx="809244" cy="809244"/>
          </a:xfrm>
        </p:grpSpPr>
        <p:sp>
          <p:nvSpPr>
            <p:cNvPr id="806" name="Google Shape;806;p3"/>
            <p:cNvSpPr/>
            <p:nvPr/>
          </p:nvSpPr>
          <p:spPr>
            <a:xfrm>
              <a:off x="478536" y="263652"/>
              <a:ext cx="809244" cy="80924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7" name="Google Shape;807;p3"/>
            <p:cNvSpPr/>
            <p:nvPr/>
          </p:nvSpPr>
          <p:spPr>
            <a:xfrm>
              <a:off x="592837" y="320040"/>
              <a:ext cx="694943" cy="696467"/>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3000">
        <p:split orient="vert" dir="in"/>
      </p:transition>
    </mc:Choice>
    <mc:Fallback xmlns="">
      <p:transition spd="slow">
        <p:split orient="vert" dir="in"/>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pic>
        <p:nvPicPr>
          <p:cNvPr id="1028" name="Picture 4" descr="Thank-you-calligraphy GIFs - Get the best GIF on GIPHY">
            <a:extLst>
              <a:ext uri="{FF2B5EF4-FFF2-40B4-BE49-F238E27FC236}">
                <a16:creationId xmlns:a16="http://schemas.microsoft.com/office/drawing/2014/main" id="{4811A2FD-201B-4A8F-9223-60B6A175835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5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4" name="Google Shape;814;p270"/>
          <p:cNvSpPr txBox="1"/>
          <p:nvPr/>
        </p:nvSpPr>
        <p:spPr>
          <a:xfrm>
            <a:off x="409132" y="768403"/>
            <a:ext cx="8370570" cy="3433761"/>
          </a:xfrm>
          <a:prstGeom prst="rect">
            <a:avLst/>
          </a:prstGeom>
          <a:noFill/>
          <a:ln>
            <a:noFill/>
          </a:ln>
        </p:spPr>
        <p:txBody>
          <a:bodyPr spcFirstLastPara="1" wrap="square" lIns="0" tIns="12700" rIns="0" bIns="0" anchor="t" anchorCtr="0">
            <a:spAutoFit/>
          </a:bodyPr>
          <a:lstStyle/>
          <a:p>
            <a:pPr marL="469265" marR="58419" lvl="0" indent="-457200" algn="just" rtl="0">
              <a:lnSpc>
                <a:spcPct val="114999"/>
              </a:lnSpc>
              <a:spcBef>
                <a:spcPts val="0"/>
              </a:spcBef>
              <a:spcAft>
                <a:spcPts val="0"/>
              </a:spcAft>
              <a:buClr>
                <a:srgbClr val="000000"/>
              </a:buClr>
              <a:buSzPts val="1800"/>
              <a:buFont typeface="Arial"/>
              <a:buChar char="❏"/>
            </a:pPr>
            <a:r>
              <a:rPr lang="en-US" sz="16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Two datasets are provided, one with basic information and the  other with user reviews for the respective app.</a:t>
            </a:r>
            <a:endParaRPr sz="16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469265" marR="5080" lvl="0" indent="-457200" algn="just" rtl="0">
              <a:lnSpc>
                <a:spcPct val="114999"/>
              </a:lnSpc>
              <a:spcBef>
                <a:spcPts val="0"/>
              </a:spcBef>
              <a:spcAft>
                <a:spcPts val="0"/>
              </a:spcAft>
              <a:buClr>
                <a:srgbClr val="000000"/>
              </a:buClr>
              <a:buSzPts val="1800"/>
              <a:buFont typeface="Arial"/>
              <a:buChar char="❏"/>
            </a:pPr>
            <a:r>
              <a:rPr lang="en-US" sz="16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We must examine and evaluate the data in both datasets in order to  identify the important characteristics that inﬂuence app  engagement and success.</a:t>
            </a:r>
          </a:p>
          <a:p>
            <a:pPr marL="469265" marR="5080" lvl="0" indent="-457200" algn="just" rtl="0">
              <a:lnSpc>
                <a:spcPct val="114999"/>
              </a:lnSpc>
              <a:spcBef>
                <a:spcPts val="0"/>
              </a:spcBef>
              <a:spcAft>
                <a:spcPts val="0"/>
              </a:spcAft>
              <a:buClr>
                <a:srgbClr val="000000"/>
              </a:buClr>
              <a:buSzPts val="1800"/>
              <a:buFont typeface="Arial"/>
              <a:buChar char="❏"/>
            </a:pPr>
            <a:endParaRPr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12700" marR="0" lvl="0" indent="0" algn="l" rtl="0">
              <a:lnSpc>
                <a:spcPct val="100000"/>
              </a:lnSpc>
              <a:spcBef>
                <a:spcPts val="0"/>
              </a:spcBef>
              <a:spcAft>
                <a:spcPts val="0"/>
              </a:spcAft>
              <a:buNone/>
            </a:pPr>
            <a:r>
              <a:rPr lang="en-US" sz="2000" b="1" i="0" u="none" strike="noStrike" cap="none" dirty="0">
                <a:solidFill>
                  <a:srgbClr val="CC0000"/>
                </a:solidFill>
                <a:latin typeface="Stencil" panose="040409050D0802020404" pitchFamily="82" charset="0"/>
                <a:ea typeface="Verdana"/>
                <a:cs typeface="Verdana"/>
                <a:sym typeface="Verdana"/>
              </a:rPr>
              <a:t>      So, what factors inﬂuence an app's success?</a:t>
            </a:r>
            <a:endParaRPr sz="2000" b="0" i="0" u="none" strike="noStrike" cap="none" dirty="0">
              <a:solidFill>
                <a:srgbClr val="000000"/>
              </a:solidFill>
              <a:latin typeface="Stencil" panose="040409050D0802020404" pitchFamily="82" charset="0"/>
              <a:ea typeface="Verdana"/>
              <a:cs typeface="Verdana"/>
              <a:sym typeface="Verdana"/>
            </a:endParaRPr>
          </a:p>
          <a:p>
            <a:pPr marL="12700" marR="0" lvl="0" indent="0" algn="l" rtl="0">
              <a:lnSpc>
                <a:spcPct val="100000"/>
              </a:lnSpc>
              <a:spcBef>
                <a:spcPts val="5"/>
              </a:spcBef>
              <a:spcAft>
                <a:spcPts val="0"/>
              </a:spcAft>
              <a:buNone/>
            </a:pPr>
            <a:endParaRPr lang="en-US" sz="1800" b="0" i="0" u="none" strike="noStrike" cap="none" dirty="0">
              <a:solidFill>
                <a:srgbClr val="124F5B"/>
              </a:solidFill>
              <a:latin typeface="Verdana"/>
              <a:ea typeface="Verdana"/>
              <a:cs typeface="Verdana"/>
              <a:sym typeface="Verdana"/>
            </a:endParaRPr>
          </a:p>
          <a:p>
            <a:pPr marL="12700" marR="0" lvl="0" indent="0" algn="l" rtl="0">
              <a:lnSpc>
                <a:spcPct val="100000"/>
              </a:lnSpc>
              <a:spcBef>
                <a:spcPts val="5"/>
              </a:spcBef>
              <a:spcAft>
                <a:spcPts val="0"/>
              </a:spcAft>
              <a:buNone/>
            </a:pPr>
            <a:r>
              <a:rPr lang="en-US" sz="1800" b="1" i="0" u="none" strike="noStrike" cap="none" dirty="0">
                <a:solidFill>
                  <a:srgbClr val="124F5B"/>
                </a:solidFill>
                <a:latin typeface="Sitka Display" panose="02000505000000020004" pitchFamily="2" charset="0"/>
                <a:ea typeface="Verdana"/>
                <a:cs typeface="Verdana"/>
                <a:sym typeface="Verdana"/>
              </a:rPr>
              <a:t>An app is said to be successful if it has:</a:t>
            </a:r>
            <a:endParaRPr sz="1800" b="1" i="0" u="none" strike="noStrike" cap="none" dirty="0">
              <a:solidFill>
                <a:srgbClr val="000000"/>
              </a:solidFill>
              <a:latin typeface="Sitka Display" panose="02000505000000020004" pitchFamily="2" charset="0"/>
              <a:ea typeface="Verdana"/>
              <a:cs typeface="Verdana"/>
              <a:sym typeface="Verdana"/>
            </a:endParaRPr>
          </a:p>
          <a:p>
            <a:pPr marL="469900" marR="0" lvl="0" indent="-457200" algn="l" rtl="0">
              <a:lnSpc>
                <a:spcPct val="100000"/>
              </a:lnSpc>
              <a:spcBef>
                <a:spcPts val="0"/>
              </a:spcBef>
              <a:spcAft>
                <a:spcPts val="0"/>
              </a:spcAft>
              <a:buClr>
                <a:srgbClr val="000000"/>
              </a:buClr>
              <a:buSzPts val="1800"/>
              <a:buFont typeface="Arial"/>
              <a:buChar char="❏"/>
            </a:pPr>
            <a:r>
              <a:rPr lang="en-US" sz="1800" b="1" i="0" u="none" strike="noStrike" cap="none" dirty="0">
                <a:solidFill>
                  <a:srgbClr val="124F5B"/>
                </a:solidFill>
                <a:latin typeface="Sitka Display" panose="02000505000000020004" pitchFamily="2" charset="0"/>
                <a:ea typeface="Verdana"/>
                <a:cs typeface="Verdana"/>
                <a:sym typeface="Verdana"/>
              </a:rPr>
              <a:t>A high average user rating…</a:t>
            </a:r>
            <a:endParaRPr sz="1800" b="1" i="0" u="none" strike="noStrike" cap="none" dirty="0">
              <a:solidFill>
                <a:srgbClr val="000000"/>
              </a:solidFill>
              <a:latin typeface="Sitka Display" panose="02000505000000020004" pitchFamily="2" charset="0"/>
              <a:ea typeface="Verdana"/>
              <a:cs typeface="Verdana"/>
              <a:sym typeface="Verdana"/>
            </a:endParaRPr>
          </a:p>
          <a:p>
            <a:pPr marL="469900" marR="0" lvl="0" indent="-457200" algn="l" rtl="0">
              <a:lnSpc>
                <a:spcPct val="100000"/>
              </a:lnSpc>
              <a:spcBef>
                <a:spcPts val="0"/>
              </a:spcBef>
              <a:spcAft>
                <a:spcPts val="0"/>
              </a:spcAft>
              <a:buClr>
                <a:srgbClr val="000000"/>
              </a:buClr>
              <a:buSzPts val="1800"/>
              <a:buFont typeface="Arial"/>
              <a:buChar char="❏"/>
            </a:pPr>
            <a:r>
              <a:rPr lang="en-US" sz="1800" b="1" i="0" u="none" strike="noStrike" cap="none" dirty="0">
                <a:solidFill>
                  <a:srgbClr val="124F5B"/>
                </a:solidFill>
                <a:latin typeface="Sitka Display" panose="02000505000000020004" pitchFamily="2" charset="0"/>
                <a:ea typeface="Verdana"/>
                <a:cs typeface="Verdana"/>
                <a:sym typeface="Verdana"/>
              </a:rPr>
              <a:t>A good number of positive reviews…</a:t>
            </a:r>
            <a:endParaRPr sz="1800" b="1" i="0" u="none" strike="noStrike" cap="none" dirty="0">
              <a:solidFill>
                <a:srgbClr val="000000"/>
              </a:solidFill>
              <a:latin typeface="Sitka Display" panose="02000505000000020004" pitchFamily="2" charset="0"/>
              <a:ea typeface="Verdana"/>
              <a:cs typeface="Verdana"/>
              <a:sym typeface="Verdana"/>
            </a:endParaRPr>
          </a:p>
          <a:p>
            <a:pPr marL="469900" marR="0" lvl="0" indent="-457200" algn="l" rtl="0">
              <a:lnSpc>
                <a:spcPct val="100000"/>
              </a:lnSpc>
              <a:spcBef>
                <a:spcPts val="0"/>
              </a:spcBef>
              <a:spcAft>
                <a:spcPts val="0"/>
              </a:spcAft>
              <a:buClr>
                <a:srgbClr val="000000"/>
              </a:buClr>
              <a:buSzPts val="1800"/>
              <a:buFont typeface="Arial"/>
              <a:buChar char="❏"/>
            </a:pPr>
            <a:r>
              <a:rPr lang="en-US" sz="1800" b="1" i="0" u="none" strike="noStrike" cap="none" dirty="0">
                <a:solidFill>
                  <a:srgbClr val="124F5B"/>
                </a:solidFill>
                <a:latin typeface="Sitka Display" panose="02000505000000020004" pitchFamily="2" charset="0"/>
                <a:ea typeface="Verdana"/>
                <a:cs typeface="Verdana"/>
                <a:sym typeface="Verdana"/>
              </a:rPr>
              <a:t>A good number of monthly average users…</a:t>
            </a:r>
            <a:endParaRPr sz="1800" b="1" i="0" u="none" strike="noStrike" cap="none" dirty="0">
              <a:solidFill>
                <a:srgbClr val="000000"/>
              </a:solidFill>
              <a:latin typeface="Sitka Display" panose="02000505000000020004" pitchFamily="2" charset="0"/>
              <a:ea typeface="Verdana"/>
              <a:cs typeface="Verdana"/>
              <a:sym typeface="Verdana"/>
            </a:endParaRPr>
          </a:p>
          <a:p>
            <a:pPr marL="469900" marR="0" lvl="0" indent="-457200" algn="l" rtl="0">
              <a:lnSpc>
                <a:spcPct val="100000"/>
              </a:lnSpc>
              <a:spcBef>
                <a:spcPts val="0"/>
              </a:spcBef>
              <a:spcAft>
                <a:spcPts val="0"/>
              </a:spcAft>
              <a:buClr>
                <a:srgbClr val="000000"/>
              </a:buClr>
              <a:buSzPts val="1800"/>
              <a:buFont typeface="Arial"/>
              <a:buChar char="❏"/>
            </a:pPr>
            <a:r>
              <a:rPr lang="en-US" sz="1800" b="1" i="0" u="none" strike="noStrike" cap="none" dirty="0">
                <a:solidFill>
                  <a:srgbClr val="124F5B"/>
                </a:solidFill>
                <a:latin typeface="Sitka Display" panose="02000505000000020004" pitchFamily="2" charset="0"/>
                <a:ea typeface="Verdana"/>
                <a:cs typeface="Verdana"/>
                <a:sym typeface="Verdana"/>
              </a:rPr>
              <a:t>High revenue per customer and so on…</a:t>
            </a:r>
            <a:endParaRPr sz="1800" b="1" i="0" u="none" strike="noStrike" cap="none" dirty="0">
              <a:solidFill>
                <a:srgbClr val="000000"/>
              </a:solidFill>
              <a:latin typeface="Sitka Display" panose="02000505000000020004" pitchFamily="2" charset="0"/>
              <a:ea typeface="Verdana"/>
              <a:cs typeface="Verdana"/>
              <a:sym typeface="Verdana"/>
            </a:endParaRPr>
          </a:p>
        </p:txBody>
      </p:sp>
      <p:sp>
        <p:nvSpPr>
          <p:cNvPr id="815" name="Google Shape;815;p270"/>
          <p:cNvSpPr txBox="1"/>
          <p:nvPr/>
        </p:nvSpPr>
        <p:spPr>
          <a:xfrm>
            <a:off x="0" y="231372"/>
            <a:ext cx="9144000" cy="456535"/>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100"/>
              </a:spcBef>
              <a:spcAft>
                <a:spcPts val="0"/>
              </a:spcAft>
              <a:buClr>
                <a:srgbClr val="000000"/>
              </a:buClr>
              <a:buSzPts val="1400"/>
              <a:buFont typeface="Arial"/>
              <a:buNone/>
            </a:pPr>
            <a:r>
              <a:rPr lang="en-US" sz="2800" b="1" i="0" u="sng" strike="noStrike" cap="none" dirty="0">
                <a:solidFill>
                  <a:srgbClr val="C00000"/>
                </a:solidFill>
                <a:latin typeface="Copperplate Gothic Bold" panose="020E0705020206020404" pitchFamily="34" charset="0"/>
                <a:sym typeface="Arial"/>
              </a:rPr>
              <a:t>Problem Statement</a:t>
            </a:r>
            <a:endParaRPr sz="2800" b="1" i="0" u="sng" strike="noStrike" cap="none" dirty="0">
              <a:solidFill>
                <a:srgbClr val="C00000"/>
              </a:solidFill>
              <a:latin typeface="Copperplate Gothic Bold" panose="020E0705020206020404" pitchFamily="34" charset="0"/>
              <a:sym typeface="Arial"/>
            </a:endParaRPr>
          </a:p>
        </p:txBody>
      </p:sp>
      <p:sp>
        <p:nvSpPr>
          <p:cNvPr id="816" name="Google Shape;816;p270"/>
          <p:cNvSpPr/>
          <p:nvPr/>
        </p:nvSpPr>
        <p:spPr>
          <a:xfrm>
            <a:off x="6936920" y="2164809"/>
            <a:ext cx="952438" cy="227276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817" name="Google Shape;817;p270"/>
          <p:cNvSpPr/>
          <p:nvPr/>
        </p:nvSpPr>
        <p:spPr>
          <a:xfrm>
            <a:off x="7981557" y="2164810"/>
            <a:ext cx="798145" cy="227275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818" name="Google Shape;818;p270"/>
          <p:cNvGrpSpPr/>
          <p:nvPr/>
        </p:nvGrpSpPr>
        <p:grpSpPr>
          <a:xfrm>
            <a:off x="314959" y="231372"/>
            <a:ext cx="599159" cy="578400"/>
            <a:chOff x="478536" y="263652"/>
            <a:chExt cx="809244" cy="809244"/>
          </a:xfrm>
        </p:grpSpPr>
        <p:sp>
          <p:nvSpPr>
            <p:cNvPr id="819" name="Google Shape;819;p270"/>
            <p:cNvSpPr/>
            <p:nvPr/>
          </p:nvSpPr>
          <p:spPr>
            <a:xfrm>
              <a:off x="478536" y="263652"/>
              <a:ext cx="809244" cy="809244"/>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0" name="Google Shape;820;p270"/>
            <p:cNvSpPr/>
            <p:nvPr/>
          </p:nvSpPr>
          <p:spPr>
            <a:xfrm>
              <a:off x="537972" y="303276"/>
              <a:ext cx="694944" cy="696468"/>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3000">
        <p:randomBar/>
      </p:transition>
    </mc:Choice>
    <mc:Fallback xmlns="">
      <p:transition spd="slow">
        <p:randomBa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6" name="Google Shape;826;p2"/>
          <p:cNvSpPr txBox="1"/>
          <p:nvPr/>
        </p:nvSpPr>
        <p:spPr>
          <a:xfrm>
            <a:off x="138223" y="0"/>
            <a:ext cx="9005777" cy="36576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3200" b="1" i="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sym typeface="Arial"/>
              </a:rPr>
              <a:t>Agenda</a:t>
            </a:r>
            <a:endParaRPr sz="3200" b="1" i="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sym typeface="Arial"/>
            </a:endParaRPr>
          </a:p>
        </p:txBody>
      </p:sp>
      <p:sp>
        <p:nvSpPr>
          <p:cNvPr id="827" name="Google Shape;827;p2"/>
          <p:cNvSpPr/>
          <p:nvPr/>
        </p:nvSpPr>
        <p:spPr>
          <a:xfrm>
            <a:off x="6910144" y="1625275"/>
            <a:ext cx="2138645" cy="295620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8" name="Google Shape;828;p2"/>
          <p:cNvSpPr/>
          <p:nvPr/>
        </p:nvSpPr>
        <p:spPr>
          <a:xfrm>
            <a:off x="3112591" y="111267"/>
            <a:ext cx="454430" cy="43003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 name="Rectangle 3">
            <a:extLst>
              <a:ext uri="{FF2B5EF4-FFF2-40B4-BE49-F238E27FC236}">
                <a16:creationId xmlns:a16="http://schemas.microsoft.com/office/drawing/2014/main" id="{D6AC029D-9FD7-4C26-B313-633EC4272CB9}"/>
              </a:ext>
            </a:extLst>
          </p:cNvPr>
          <p:cNvSpPr/>
          <p:nvPr/>
        </p:nvSpPr>
        <p:spPr>
          <a:xfrm>
            <a:off x="138223" y="519072"/>
            <a:ext cx="5741581" cy="455778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marL="196850" lvl="0" indent="-196850">
              <a:lnSpc>
                <a:spcPct val="150000"/>
              </a:lnSpc>
              <a:buSzPts val="1400"/>
              <a:buFont typeface="Noto Sans Symbols"/>
              <a:buChar char="❑"/>
            </a:pPr>
            <a:r>
              <a:rPr lang="en-US" sz="1500" b="1" i="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Introduction</a:t>
            </a:r>
          </a:p>
          <a:p>
            <a:pPr marL="209550" lvl="0" indent="-209550">
              <a:lnSpc>
                <a:spcPct val="150000"/>
              </a:lnSpc>
              <a:buSzPts val="1200"/>
              <a:buFont typeface="Noto Sans Symbols"/>
              <a:buChar char="❑"/>
            </a:pPr>
            <a:r>
              <a:rPr lang="en-US" sz="1500" b="1" i="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Category wise play store apps installs</a:t>
            </a:r>
          </a:p>
          <a:p>
            <a:pPr marL="209550" lvl="0" indent="-209550">
              <a:lnSpc>
                <a:spcPct val="150000"/>
              </a:lnSpc>
              <a:buSzPts val="1200"/>
              <a:buFont typeface="Noto Sans Symbols"/>
              <a:buChar char="❑"/>
            </a:pPr>
            <a:r>
              <a:rPr lang="en-US" sz="1500" b="1" i="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Category wise most popular apps</a:t>
            </a:r>
          </a:p>
          <a:p>
            <a:pPr marL="209550" lvl="0" indent="-209550">
              <a:lnSpc>
                <a:spcPct val="150000"/>
              </a:lnSpc>
              <a:buSzPts val="1200"/>
              <a:buFont typeface="Noto Sans Symbols"/>
              <a:buChar char="❑"/>
            </a:pPr>
            <a:r>
              <a:rPr lang="en-US" sz="1500" b="1" i="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Top 10 apps in play store considering all the parameters</a:t>
            </a:r>
          </a:p>
          <a:p>
            <a:pPr marL="209550" lvl="0" indent="-209550">
              <a:lnSpc>
                <a:spcPct val="150000"/>
              </a:lnSpc>
              <a:buSzPts val="1200"/>
              <a:buFont typeface="Noto Sans Symbols"/>
              <a:buChar char="❑"/>
            </a:pPr>
            <a:r>
              <a:rPr lang="en-US" sz="1500" b="1" i="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Average installs, category wise</a:t>
            </a:r>
          </a:p>
          <a:p>
            <a:pPr marL="209550" lvl="0" indent="-209550">
              <a:lnSpc>
                <a:spcPct val="150000"/>
              </a:lnSpc>
              <a:buSzPts val="1200"/>
              <a:buFont typeface="Noto Sans Symbols"/>
              <a:buChar char="❑"/>
            </a:pPr>
            <a:r>
              <a:rPr lang="en-US" sz="1500" b="1" i="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Most installed apps in communication category</a:t>
            </a:r>
          </a:p>
          <a:p>
            <a:pPr marL="209550" lvl="0" indent="-209550">
              <a:lnSpc>
                <a:spcPct val="150000"/>
              </a:lnSpc>
              <a:buSzPts val="1200"/>
              <a:buFont typeface="Noto Sans Symbols"/>
              <a:buChar char="❑"/>
            </a:pPr>
            <a:r>
              <a:rPr lang="en-US" sz="1500" b="1" i="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Average sizes of apps in each category</a:t>
            </a:r>
          </a:p>
          <a:p>
            <a:pPr marL="209550" lvl="0" indent="-209550">
              <a:lnSpc>
                <a:spcPct val="150000"/>
              </a:lnSpc>
              <a:buSzPts val="1200"/>
              <a:buFont typeface="Noto Sans Symbols"/>
              <a:buChar char="❑"/>
            </a:pPr>
            <a:r>
              <a:rPr lang="en-US" sz="1500" b="1" i="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Category wise percentage of paid apps</a:t>
            </a:r>
          </a:p>
          <a:p>
            <a:pPr marL="209550" lvl="0" indent="-209550">
              <a:lnSpc>
                <a:spcPct val="150000"/>
              </a:lnSpc>
              <a:buSzPts val="1200"/>
              <a:buFont typeface="Noto Sans Symbols"/>
              <a:buChar char="❑"/>
            </a:pPr>
            <a:r>
              <a:rPr lang="en-US" sz="1500" b="1" i="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Category wise top installed paid apps</a:t>
            </a:r>
          </a:p>
          <a:p>
            <a:pPr marL="209550" lvl="0" indent="-209550">
              <a:lnSpc>
                <a:spcPct val="150000"/>
              </a:lnSpc>
              <a:buSzPts val="1200"/>
              <a:buFont typeface="Noto Sans Symbols"/>
              <a:buChar char="❑"/>
            </a:pPr>
            <a:r>
              <a:rPr lang="en-US" sz="1500" b="1" i="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Average rating of paid apps</a:t>
            </a:r>
          </a:p>
          <a:p>
            <a:pPr marL="209550" lvl="0" indent="-209550">
              <a:lnSpc>
                <a:spcPct val="150000"/>
              </a:lnSpc>
              <a:buSzPts val="1200"/>
              <a:buFont typeface="Noto Sans Symbols"/>
              <a:buChar char="❑"/>
            </a:pPr>
            <a:r>
              <a:rPr lang="en-US" sz="1500" b="1" i="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Correlation between Rating ,Installs and Price </a:t>
            </a:r>
          </a:p>
          <a:p>
            <a:pPr marL="209550" lvl="0" indent="-209550">
              <a:lnSpc>
                <a:spcPct val="150000"/>
              </a:lnSpc>
              <a:buSzPts val="1200"/>
              <a:buFont typeface="Noto Sans Symbols"/>
              <a:buChar char="❑"/>
            </a:pPr>
            <a:r>
              <a:rPr lang="en-US" sz="1500" b="1" i="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Percentage reviews sentiment distribution</a:t>
            </a:r>
            <a:br>
              <a:rPr lang="en-US" sz="1500" dirty="0">
                <a:solidFill>
                  <a:srgbClr val="7030A0"/>
                </a:solidFill>
              </a:rPr>
            </a:br>
            <a:endParaRPr lang="en-US" sz="1500" dirty="0">
              <a:solidFill>
                <a:srgbClr val="7030A0"/>
              </a:solidFill>
            </a:endParaRPr>
          </a:p>
        </p:txBody>
      </p:sp>
    </p:spTree>
  </p:cSld>
  <p:clrMapOvr>
    <a:masterClrMapping/>
  </p:clrMapOvr>
  <mc:AlternateContent xmlns:mc="http://schemas.openxmlformats.org/markup-compatibility/2006" xmlns:p14="http://schemas.microsoft.com/office/powerpoint/2010/main">
    <mc:Choice Requires="p14">
      <p:transition spd="slow" p14:dur="3000">
        <p:diamond/>
      </p:transition>
    </mc:Choice>
    <mc:Fallback xmlns="">
      <p:transition spd="slow">
        <p:diamond/>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pic>
        <p:nvPicPr>
          <p:cNvPr id="833" name="Google Shape;833;p271"/>
          <p:cNvPicPr preferRelativeResize="0"/>
          <p:nvPr/>
        </p:nvPicPr>
        <p:blipFill rotWithShape="1">
          <a:blip r:embed="rId3">
            <a:alphaModFix/>
          </a:blip>
          <a:srcRect/>
          <a:stretch/>
        </p:blipFill>
        <p:spPr>
          <a:xfrm>
            <a:off x="6422065" y="664642"/>
            <a:ext cx="2721935" cy="2822837"/>
          </a:xfrm>
          <a:prstGeom prst="rect">
            <a:avLst/>
          </a:prstGeom>
          <a:gradFill>
            <a:gsLst>
              <a:gs pos="0">
                <a:srgbClr val="7291A1"/>
              </a:gs>
              <a:gs pos="100000">
                <a:srgbClr val="BAD6E4"/>
              </a:gs>
            </a:gsLst>
            <a:lin ang="16200000" scaled="0"/>
          </a:gradFill>
          <a:ln>
            <a:noFill/>
          </a:ln>
          <a:effectLst>
            <a:outerShdw blurRad="40000" dist="23000" dir="5400000" rotWithShape="0">
              <a:srgbClr val="000000">
                <a:alpha val="34901"/>
              </a:srgbClr>
            </a:outerShdw>
          </a:effectLst>
        </p:spPr>
      </p:pic>
      <p:sp>
        <p:nvSpPr>
          <p:cNvPr id="836" name="Google Shape;836;p271"/>
          <p:cNvSpPr txBox="1"/>
          <p:nvPr/>
        </p:nvSpPr>
        <p:spPr>
          <a:xfrm>
            <a:off x="394512" y="823013"/>
            <a:ext cx="5910595" cy="3506088"/>
          </a:xfrm>
          <a:prstGeom prst="rect">
            <a:avLst/>
          </a:prstGeom>
          <a:noFill/>
          <a:ln>
            <a:noFill/>
          </a:ln>
        </p:spPr>
        <p:txBody>
          <a:bodyPr spcFirstLastPara="1" wrap="square" lIns="0" tIns="12700" rIns="0" bIns="0" anchor="t" anchorCtr="0">
            <a:spAutoFit/>
          </a:bodyPr>
          <a:lstStyle/>
          <a:p>
            <a:pPr marL="355600" marR="0" lvl="0" indent="-342900" algn="just" rtl="0">
              <a:lnSpc>
                <a:spcPct val="100000"/>
              </a:lnSpc>
              <a:spcBef>
                <a:spcPts val="0"/>
              </a:spcBef>
              <a:spcAft>
                <a:spcPts val="0"/>
              </a:spcAft>
              <a:buClr>
                <a:srgbClr val="000000"/>
              </a:buClr>
              <a:buSzPts val="1400"/>
              <a:buFont typeface="Wingdings" panose="05000000000000000000" pitchFamily="2" charset="2"/>
              <a:buChar char="v"/>
            </a:pPr>
            <a:r>
              <a:rPr lang="en-US" sz="1500" b="1" i="0" u="none" strike="noStrike" cap="none" dirty="0">
                <a:solidFill>
                  <a:srgbClr val="124F5C"/>
                </a:solidFill>
                <a:latin typeface="Arial"/>
                <a:ea typeface="Arial"/>
                <a:cs typeface="Arial"/>
                <a:sym typeface="Arial"/>
              </a:rPr>
              <a:t>Loading the data sets: </a:t>
            </a:r>
            <a:r>
              <a:rPr lang="en-US" sz="1500" b="1" i="0" u="none" strike="noStrike" cap="none" dirty="0">
                <a:solidFill>
                  <a:srgbClr val="0000FF"/>
                </a:solidFill>
                <a:latin typeface="Times New Roman" panose="02020603050405020304" pitchFamily="18" charset="0"/>
                <a:cs typeface="Times New Roman" panose="02020603050405020304" pitchFamily="18" charset="0"/>
                <a:sym typeface="Arial"/>
              </a:rPr>
              <a:t>Two datasets, First Play store app</a:t>
            </a:r>
            <a:endParaRPr sz="1500" b="1" i="0" u="none" strike="noStrike" cap="none" dirty="0">
              <a:solidFill>
                <a:srgbClr val="0000FF"/>
              </a:solidFill>
              <a:latin typeface="Times New Roman" panose="02020603050405020304" pitchFamily="18" charset="0"/>
              <a:cs typeface="Times New Roman" panose="02020603050405020304" pitchFamily="18" charset="0"/>
              <a:sym typeface="Arial"/>
            </a:endParaRPr>
          </a:p>
          <a:p>
            <a:pPr marL="641350" marR="0" lvl="0" indent="-285750" algn="just" rtl="0">
              <a:lnSpc>
                <a:spcPct val="100000"/>
              </a:lnSpc>
              <a:spcBef>
                <a:spcPts val="5"/>
              </a:spcBef>
              <a:spcAft>
                <a:spcPts val="0"/>
              </a:spcAft>
              <a:buFont typeface="Wingdings" panose="05000000000000000000" pitchFamily="2" charset="2"/>
              <a:buChar char="v"/>
            </a:pPr>
            <a:r>
              <a:rPr lang="en-US" sz="1500" b="1" i="0" u="none" strike="noStrike" cap="none" dirty="0">
                <a:solidFill>
                  <a:srgbClr val="0000FF"/>
                </a:solidFill>
                <a:latin typeface="Times New Roman" panose="02020603050405020304" pitchFamily="18" charset="0"/>
                <a:cs typeface="Times New Roman" panose="02020603050405020304" pitchFamily="18" charset="0"/>
                <a:sym typeface="Arial"/>
              </a:rPr>
              <a:t>dataset and User Reviews dataset.</a:t>
            </a:r>
            <a:endParaRPr sz="1500" b="1" i="0" u="none" strike="noStrike" cap="none" dirty="0">
              <a:solidFill>
                <a:srgbClr val="0000FF"/>
              </a:solidFill>
              <a:latin typeface="Times New Roman" panose="02020603050405020304" pitchFamily="18" charset="0"/>
              <a:cs typeface="Times New Roman" panose="02020603050405020304" pitchFamily="18" charset="0"/>
              <a:sym typeface="Arial"/>
            </a:endParaRPr>
          </a:p>
          <a:p>
            <a:pPr marL="285750" marR="0" lvl="0" indent="-285750" algn="just" rtl="0">
              <a:lnSpc>
                <a:spcPct val="100000"/>
              </a:lnSpc>
              <a:spcBef>
                <a:spcPts val="15"/>
              </a:spcBef>
              <a:spcAft>
                <a:spcPts val="0"/>
              </a:spcAft>
              <a:buFont typeface="Wingdings" panose="05000000000000000000" pitchFamily="2" charset="2"/>
              <a:buChar char="v"/>
            </a:pPr>
            <a:endParaRPr sz="1550" b="0" i="0" u="none" strike="noStrike" cap="none" dirty="0">
              <a:solidFill>
                <a:srgbClr val="000000"/>
              </a:solidFill>
              <a:latin typeface="Arial"/>
              <a:ea typeface="Arial"/>
              <a:cs typeface="Arial"/>
              <a:sym typeface="Arial"/>
            </a:endParaRPr>
          </a:p>
          <a:p>
            <a:pPr marL="355600" marR="0" lvl="0" indent="-342900" algn="just" rtl="0">
              <a:lnSpc>
                <a:spcPct val="100000"/>
              </a:lnSpc>
              <a:spcBef>
                <a:spcPts val="0"/>
              </a:spcBef>
              <a:spcAft>
                <a:spcPts val="0"/>
              </a:spcAft>
              <a:buClr>
                <a:srgbClr val="000000"/>
              </a:buClr>
              <a:buSzPts val="1400"/>
              <a:buFont typeface="Wingdings" panose="05000000000000000000" pitchFamily="2" charset="2"/>
              <a:buChar char="v"/>
            </a:pPr>
            <a:r>
              <a:rPr lang="en-US" sz="1500" b="1" i="0" u="none" strike="noStrike" cap="none" dirty="0">
                <a:solidFill>
                  <a:srgbClr val="124F5C"/>
                </a:solidFill>
                <a:latin typeface="Arial"/>
                <a:ea typeface="Arial"/>
                <a:cs typeface="Arial"/>
                <a:sym typeface="Arial"/>
              </a:rPr>
              <a:t>Import Libraries: </a:t>
            </a:r>
            <a:r>
              <a:rPr lang="en-US" sz="1500" b="1" i="0" u="none" strike="noStrike" cap="none" dirty="0">
                <a:solidFill>
                  <a:srgbClr val="0000FF"/>
                </a:solidFill>
                <a:latin typeface="Times New Roman" panose="02020603050405020304" pitchFamily="18" charset="0"/>
                <a:cs typeface="Times New Roman" panose="02020603050405020304" pitchFamily="18" charset="0"/>
                <a:sym typeface="Arial"/>
              </a:rPr>
              <a:t>NumPy, Pandas, Seaborn and Matplotlib</a:t>
            </a:r>
            <a:endParaRPr sz="1500" b="1" i="0" u="none" strike="noStrike" cap="none" dirty="0">
              <a:solidFill>
                <a:srgbClr val="0000FF"/>
              </a:solidFill>
              <a:latin typeface="Times New Roman" panose="02020603050405020304" pitchFamily="18" charset="0"/>
              <a:cs typeface="Times New Roman" panose="02020603050405020304" pitchFamily="18" charset="0"/>
              <a:sym typeface="Arial"/>
            </a:endParaRPr>
          </a:p>
          <a:p>
            <a:pPr marL="285750" marR="0" lvl="0" indent="-285750" algn="just" rtl="0">
              <a:lnSpc>
                <a:spcPct val="100000"/>
              </a:lnSpc>
              <a:spcBef>
                <a:spcPts val="20"/>
              </a:spcBef>
              <a:spcAft>
                <a:spcPts val="0"/>
              </a:spcAft>
              <a:buClr>
                <a:srgbClr val="000000"/>
              </a:buClr>
              <a:buSzPts val="1550"/>
              <a:buFont typeface="Wingdings" panose="05000000000000000000" pitchFamily="2" charset="2"/>
              <a:buChar char="v"/>
            </a:pPr>
            <a:endParaRPr sz="1550" b="0" i="0" u="none" strike="noStrike" cap="none" dirty="0">
              <a:solidFill>
                <a:srgbClr val="000000"/>
              </a:solidFill>
              <a:latin typeface="Arial"/>
              <a:ea typeface="Arial"/>
              <a:cs typeface="Arial"/>
              <a:sym typeface="Arial"/>
            </a:endParaRPr>
          </a:p>
          <a:p>
            <a:pPr marL="355600" marR="5080" lvl="0" indent="-342900" algn="just" rtl="0">
              <a:lnSpc>
                <a:spcPct val="100000"/>
              </a:lnSpc>
              <a:spcBef>
                <a:spcPts val="0"/>
              </a:spcBef>
              <a:spcAft>
                <a:spcPts val="0"/>
              </a:spcAft>
              <a:buClr>
                <a:srgbClr val="000000"/>
              </a:buClr>
              <a:buSzPts val="1400"/>
              <a:buFont typeface="Wingdings" panose="05000000000000000000" pitchFamily="2" charset="2"/>
              <a:buChar char="v"/>
            </a:pPr>
            <a:r>
              <a:rPr lang="en-US" sz="1500" b="1" i="0" u="none" strike="noStrike" cap="none" dirty="0">
                <a:solidFill>
                  <a:srgbClr val="124F5C"/>
                </a:solidFill>
                <a:latin typeface="Arial"/>
                <a:ea typeface="Arial"/>
                <a:cs typeface="Arial"/>
                <a:sym typeface="Arial"/>
              </a:rPr>
              <a:t>Data cleaning: </a:t>
            </a:r>
            <a:r>
              <a:rPr lang="en-US" sz="1500" b="1" i="0" u="none" strike="noStrike" cap="none" dirty="0">
                <a:solidFill>
                  <a:srgbClr val="0000FF"/>
                </a:solidFill>
                <a:latin typeface="Times New Roman" panose="02020603050405020304" pitchFamily="18" charset="0"/>
                <a:cs typeface="Times New Roman" panose="02020603050405020304" pitchFamily="18" charset="0"/>
                <a:sym typeface="Arial"/>
              </a:rPr>
              <a:t>Null values, Finding and removing Outliers,  Removing duplicate data.</a:t>
            </a:r>
            <a:endParaRPr sz="1500" b="1" i="0" u="none" strike="noStrike" cap="none" dirty="0">
              <a:solidFill>
                <a:srgbClr val="0000FF"/>
              </a:solidFill>
              <a:latin typeface="Times New Roman" panose="02020603050405020304" pitchFamily="18" charset="0"/>
              <a:cs typeface="Times New Roman" panose="02020603050405020304" pitchFamily="18" charset="0"/>
              <a:sym typeface="Arial"/>
            </a:endParaRPr>
          </a:p>
          <a:p>
            <a:pPr marL="285750" marR="0" lvl="0" indent="-285750" algn="just" rtl="0">
              <a:lnSpc>
                <a:spcPct val="100000"/>
              </a:lnSpc>
              <a:spcBef>
                <a:spcPts val="15"/>
              </a:spcBef>
              <a:spcAft>
                <a:spcPts val="0"/>
              </a:spcAft>
              <a:buClr>
                <a:srgbClr val="000000"/>
              </a:buClr>
              <a:buSzPts val="1550"/>
              <a:buFont typeface="Wingdings" panose="05000000000000000000" pitchFamily="2" charset="2"/>
              <a:buChar char="v"/>
            </a:pPr>
            <a:endParaRPr sz="1550" b="0" i="0" u="none" strike="noStrike" cap="none" dirty="0">
              <a:solidFill>
                <a:srgbClr val="000000"/>
              </a:solidFill>
              <a:latin typeface="Arial"/>
              <a:ea typeface="Arial"/>
              <a:cs typeface="Arial"/>
              <a:sym typeface="Arial"/>
            </a:endParaRPr>
          </a:p>
          <a:p>
            <a:pPr marL="355600" marR="6985" lvl="0" indent="-342900" algn="just" rtl="0">
              <a:lnSpc>
                <a:spcPct val="100000"/>
              </a:lnSpc>
              <a:spcBef>
                <a:spcPts val="5"/>
              </a:spcBef>
              <a:spcAft>
                <a:spcPts val="0"/>
              </a:spcAft>
              <a:buClr>
                <a:srgbClr val="000000"/>
              </a:buClr>
              <a:buSzPts val="1400"/>
              <a:buFont typeface="Wingdings" panose="05000000000000000000" pitchFamily="2" charset="2"/>
              <a:buChar char="v"/>
            </a:pPr>
            <a:r>
              <a:rPr lang="en-US" sz="1500" b="1" i="0" u="none" strike="noStrike" cap="none" dirty="0">
                <a:solidFill>
                  <a:srgbClr val="124F5C"/>
                </a:solidFill>
                <a:latin typeface="Arial"/>
                <a:ea typeface="Arial"/>
                <a:cs typeface="Arial"/>
                <a:sym typeface="Arial"/>
              </a:rPr>
              <a:t>Data Imputation: </a:t>
            </a:r>
            <a:r>
              <a:rPr lang="en-US" sz="1500" b="1" i="0" u="none" strike="noStrike" cap="none" dirty="0">
                <a:solidFill>
                  <a:srgbClr val="0000FF"/>
                </a:solidFill>
                <a:latin typeface="Times New Roman" panose="02020603050405020304" pitchFamily="18" charset="0"/>
                <a:cs typeface="Times New Roman" panose="02020603050405020304" pitchFamily="18" charset="0"/>
                <a:sym typeface="Arial"/>
              </a:rPr>
              <a:t>Filling the missing categorical values with  mode and numerical values with median. Conversion of price,  installs, reviews into numerical values.</a:t>
            </a:r>
            <a:endParaRPr sz="1500" b="1" i="0" u="none" strike="noStrike" cap="none" dirty="0">
              <a:solidFill>
                <a:srgbClr val="0000FF"/>
              </a:solidFill>
              <a:latin typeface="Times New Roman" panose="02020603050405020304" pitchFamily="18" charset="0"/>
              <a:cs typeface="Times New Roman" panose="02020603050405020304" pitchFamily="18" charset="0"/>
              <a:sym typeface="Arial"/>
            </a:endParaRPr>
          </a:p>
          <a:p>
            <a:pPr marL="285750" marR="0" lvl="0" indent="-285750" algn="just" rtl="0">
              <a:lnSpc>
                <a:spcPct val="100000"/>
              </a:lnSpc>
              <a:spcBef>
                <a:spcPts val="15"/>
              </a:spcBef>
              <a:spcAft>
                <a:spcPts val="0"/>
              </a:spcAft>
              <a:buClr>
                <a:srgbClr val="000000"/>
              </a:buClr>
              <a:buSzPts val="1550"/>
              <a:buFont typeface="Wingdings" panose="05000000000000000000" pitchFamily="2" charset="2"/>
              <a:buChar char="v"/>
            </a:pPr>
            <a:endParaRPr sz="1550" b="0" i="0" u="none" strike="noStrike" cap="none" dirty="0">
              <a:solidFill>
                <a:srgbClr val="000000"/>
              </a:solidFill>
              <a:latin typeface="Arial"/>
              <a:ea typeface="Arial"/>
              <a:cs typeface="Arial"/>
              <a:sym typeface="Arial"/>
            </a:endParaRPr>
          </a:p>
          <a:p>
            <a:pPr marL="355600" marR="6985" lvl="0" indent="-342900" algn="just" rtl="0">
              <a:lnSpc>
                <a:spcPct val="100000"/>
              </a:lnSpc>
              <a:spcBef>
                <a:spcPts val="5"/>
              </a:spcBef>
              <a:spcAft>
                <a:spcPts val="0"/>
              </a:spcAft>
              <a:buClr>
                <a:srgbClr val="000000"/>
              </a:buClr>
              <a:buSzPts val="1400"/>
              <a:buFont typeface="Wingdings" panose="05000000000000000000" pitchFamily="2" charset="2"/>
              <a:buChar char="v"/>
            </a:pPr>
            <a:r>
              <a:rPr lang="en-US" sz="1500" b="1" i="0" u="none" strike="noStrike" cap="none" dirty="0">
                <a:solidFill>
                  <a:srgbClr val="124F5C"/>
                </a:solidFill>
                <a:latin typeface="Arial"/>
                <a:ea typeface="Arial"/>
                <a:cs typeface="Arial"/>
                <a:sym typeface="Arial"/>
              </a:rPr>
              <a:t>Exploratory Data Analysis: </a:t>
            </a:r>
            <a:r>
              <a:rPr lang="en-US" sz="1500" b="1" i="0" u="none" strike="noStrike" cap="none" dirty="0">
                <a:solidFill>
                  <a:srgbClr val="0000FF"/>
                </a:solidFill>
                <a:latin typeface="Times New Roman" panose="02020603050405020304" pitchFamily="18" charset="0"/>
                <a:cs typeface="Times New Roman" panose="02020603050405020304" pitchFamily="18" charset="0"/>
                <a:sym typeface="Arial"/>
              </a:rPr>
              <a:t>Analyzing the data sets to  summarize their main characteristics using statistical graphics  and data visualizations method.</a:t>
            </a:r>
            <a:endParaRPr sz="1500" b="1" i="0" u="none" strike="noStrike" cap="none" dirty="0">
              <a:solidFill>
                <a:srgbClr val="0000FF"/>
              </a:solidFill>
              <a:latin typeface="Times New Roman" panose="02020603050405020304" pitchFamily="18" charset="0"/>
              <a:cs typeface="Times New Roman" panose="02020603050405020304" pitchFamily="18" charset="0"/>
              <a:sym typeface="Arial"/>
            </a:endParaRPr>
          </a:p>
        </p:txBody>
      </p:sp>
      <p:sp>
        <p:nvSpPr>
          <p:cNvPr id="837" name="Google Shape;837;p271"/>
          <p:cNvSpPr txBox="1">
            <a:spLocks noGrp="1"/>
          </p:cNvSpPr>
          <p:nvPr>
            <p:ph type="title"/>
          </p:nvPr>
        </p:nvSpPr>
        <p:spPr>
          <a:xfrm>
            <a:off x="0" y="0"/>
            <a:ext cx="9144000" cy="456535"/>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100"/>
              </a:spcBef>
              <a:spcAft>
                <a:spcPts val="0"/>
              </a:spcAft>
              <a:buSzPts val="1400"/>
              <a:buNone/>
            </a:pPr>
            <a:r>
              <a:rPr lang="en-US" sz="2800" b="1" u="sng" dirty="0">
                <a:solidFill>
                  <a:srgbClr val="C00000"/>
                </a:solidFill>
                <a:effectLst>
                  <a:outerShdw blurRad="38100" dist="38100" dir="2700000" algn="tl">
                    <a:srgbClr val="000000">
                      <a:alpha val="43137"/>
                    </a:srgbClr>
                  </a:outerShdw>
                </a:effectLst>
                <a:latin typeface="Copperplate Gothic Bold" panose="020E0705020206020404" pitchFamily="34" charset="0"/>
              </a:rPr>
              <a:t>Dataset Preparation</a:t>
            </a:r>
            <a:endParaRPr sz="2800" b="1" u="sng" dirty="0">
              <a:effectLst>
                <a:outerShdw blurRad="38100" dist="38100" dir="2700000" algn="tl">
                  <a:srgbClr val="000000">
                    <a:alpha val="43137"/>
                  </a:srgbClr>
                </a:outerShdw>
              </a:effectLst>
              <a:latin typeface="Copperplate Gothic Bold" panose="020E0705020206020404" pitchFamily="34" charset="0"/>
            </a:endParaRPr>
          </a:p>
        </p:txBody>
      </p:sp>
      <p:sp>
        <p:nvSpPr>
          <p:cNvPr id="838" name="Google Shape;838;p271"/>
          <p:cNvSpPr/>
          <p:nvPr/>
        </p:nvSpPr>
        <p:spPr>
          <a:xfrm>
            <a:off x="137883" y="158370"/>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3000">
        <p:plus/>
      </p:transition>
    </mc:Choice>
    <mc:Fallback xmlns="">
      <p:transition spd="slow">
        <p:plu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272"/>
          <p:cNvSpPr txBox="1">
            <a:spLocks noGrp="1"/>
          </p:cNvSpPr>
          <p:nvPr>
            <p:ph type="title"/>
          </p:nvPr>
        </p:nvSpPr>
        <p:spPr>
          <a:xfrm>
            <a:off x="827363" y="552460"/>
            <a:ext cx="8829893" cy="4342214"/>
          </a:xfrm>
          <a:prstGeom prst="rect">
            <a:avLst/>
          </a:prstGeom>
          <a:noFill/>
          <a:ln>
            <a:noFill/>
          </a:ln>
        </p:spPr>
        <p:txBody>
          <a:bodyPr spcFirstLastPara="1" wrap="square" lIns="0" tIns="12700" rIns="0" bIns="0" anchor="t" anchorCtr="0">
            <a:spAutoFit/>
          </a:bodyPr>
          <a:lstStyle/>
          <a:p>
            <a:pPr marL="12700" marR="20955" lvl="0" indent="0" rtl="0">
              <a:lnSpc>
                <a:spcPct val="150000"/>
              </a:lnSpc>
              <a:spcBef>
                <a:spcPts val="100"/>
              </a:spcBef>
              <a:spcAft>
                <a:spcPts val="0"/>
              </a:spcAft>
              <a:buSzPts val="1400"/>
              <a:buNone/>
            </a:pPr>
            <a:r>
              <a:rPr lang="en-US" sz="1100" b="1" dirty="0">
                <a:solidFill>
                  <a:srgbClr val="7030A0"/>
                </a:solidFill>
                <a:latin typeface="Gill Sans MT" panose="020B0502020104020203" pitchFamily="34" charset="0"/>
                <a:ea typeface="Verdana"/>
                <a:cs typeface="Verdana"/>
                <a:sym typeface="Verdana"/>
              </a:rPr>
              <a:t>1.App :  This column Contains the name of the app for each observation.</a:t>
            </a:r>
            <a:br>
              <a:rPr lang="en-US" sz="1100" b="1" dirty="0">
                <a:solidFill>
                  <a:srgbClr val="7030A0"/>
                </a:solidFill>
                <a:latin typeface="Gill Sans MT" panose="020B0502020104020203" pitchFamily="34" charset="0"/>
                <a:ea typeface="Verdana"/>
                <a:cs typeface="Verdana"/>
                <a:sym typeface="Verdana"/>
              </a:rPr>
            </a:br>
            <a:r>
              <a:rPr lang="en-US" sz="1100" b="1" dirty="0">
                <a:solidFill>
                  <a:srgbClr val="7030A0"/>
                </a:solidFill>
                <a:latin typeface="Gill Sans MT" panose="020B0502020104020203" pitchFamily="34" charset="0"/>
                <a:ea typeface="Verdana"/>
                <a:cs typeface="Verdana"/>
                <a:sym typeface="Verdana"/>
              </a:rPr>
              <a:t>2.Category :  This column Contains Category to which the app belongs.</a:t>
            </a:r>
            <a:br>
              <a:rPr lang="en-US" sz="1100" b="1" dirty="0">
                <a:solidFill>
                  <a:srgbClr val="7030A0"/>
                </a:solidFill>
                <a:latin typeface="Gill Sans MT" panose="020B0502020104020203" pitchFamily="34" charset="0"/>
                <a:ea typeface="Verdana"/>
                <a:cs typeface="Verdana"/>
                <a:sym typeface="Verdana"/>
              </a:rPr>
            </a:br>
            <a:r>
              <a:rPr lang="en-US" sz="1100" b="1" dirty="0">
                <a:solidFill>
                  <a:srgbClr val="7030A0"/>
                </a:solidFill>
                <a:latin typeface="Gill Sans MT" panose="020B0502020104020203" pitchFamily="34" charset="0"/>
                <a:ea typeface="Verdana"/>
                <a:cs typeface="Verdana"/>
                <a:sym typeface="Verdana"/>
              </a:rPr>
              <a:t>3.Rating :   This column contains the average rating for the app. </a:t>
            </a:r>
            <a:br>
              <a:rPr lang="en-US" sz="1100" b="1" dirty="0">
                <a:solidFill>
                  <a:srgbClr val="7030A0"/>
                </a:solidFill>
                <a:latin typeface="Gill Sans MT" panose="020B0502020104020203" pitchFamily="34" charset="0"/>
                <a:ea typeface="Verdana"/>
                <a:cs typeface="Verdana"/>
                <a:sym typeface="Verdana"/>
              </a:rPr>
            </a:br>
            <a:r>
              <a:rPr lang="en-US" sz="1100" b="1" dirty="0">
                <a:solidFill>
                  <a:srgbClr val="7030A0"/>
                </a:solidFill>
                <a:latin typeface="Gill Sans MT" panose="020B0502020104020203" pitchFamily="34" charset="0"/>
                <a:ea typeface="Verdana"/>
                <a:cs typeface="Verdana"/>
                <a:sym typeface="Verdana"/>
              </a:rPr>
              <a:t>4.Reviews :  This column contains the number of reviews that the app has  received on the play store.</a:t>
            </a:r>
            <a:br>
              <a:rPr lang="en-US" sz="1100" b="1" dirty="0">
                <a:solidFill>
                  <a:srgbClr val="7030A0"/>
                </a:solidFill>
                <a:latin typeface="Gill Sans MT" panose="020B0502020104020203" pitchFamily="34" charset="0"/>
                <a:ea typeface="Verdana"/>
                <a:cs typeface="Verdana"/>
                <a:sym typeface="Verdana"/>
              </a:rPr>
            </a:br>
            <a:r>
              <a:rPr lang="en-US" sz="1100" b="1" dirty="0">
                <a:solidFill>
                  <a:srgbClr val="7030A0"/>
                </a:solidFill>
                <a:latin typeface="Gill Sans MT" panose="020B0502020104020203" pitchFamily="34" charset="0"/>
                <a:ea typeface="Verdana"/>
                <a:cs typeface="Verdana"/>
                <a:sym typeface="Verdana"/>
              </a:rPr>
              <a:t>5.Size :  This column contains the amount of memory the app occupies on the device.</a:t>
            </a:r>
            <a:br>
              <a:rPr lang="en-US" sz="1100" b="1" dirty="0">
                <a:solidFill>
                  <a:srgbClr val="7030A0"/>
                </a:solidFill>
                <a:latin typeface="Gill Sans MT" panose="020B0502020104020203" pitchFamily="34" charset="0"/>
                <a:ea typeface="Verdana"/>
                <a:cs typeface="Verdana"/>
                <a:sym typeface="Verdana"/>
              </a:rPr>
            </a:br>
            <a:r>
              <a:rPr lang="en-US" sz="1100" b="1" dirty="0">
                <a:solidFill>
                  <a:srgbClr val="7030A0"/>
                </a:solidFill>
                <a:latin typeface="Gill Sans MT" panose="020B0502020104020203" pitchFamily="34" charset="0"/>
                <a:ea typeface="Verdana"/>
                <a:cs typeface="Verdana"/>
                <a:sym typeface="Verdana"/>
              </a:rPr>
              <a:t>6.Installs :  This column contains the number of times that the app has been</a:t>
            </a:r>
            <a:br>
              <a:rPr lang="en-US" sz="1100" b="1" dirty="0">
                <a:solidFill>
                  <a:srgbClr val="7030A0"/>
                </a:solidFill>
                <a:latin typeface="Gill Sans MT" panose="020B0502020104020203" pitchFamily="34" charset="0"/>
                <a:ea typeface="Verdana"/>
                <a:cs typeface="Verdana"/>
                <a:sym typeface="Verdana"/>
              </a:rPr>
            </a:br>
            <a:r>
              <a:rPr lang="en-US" sz="1100" b="1" dirty="0">
                <a:solidFill>
                  <a:srgbClr val="7030A0"/>
                </a:solidFill>
                <a:latin typeface="Gill Sans MT" panose="020B0502020104020203" pitchFamily="34" charset="0"/>
                <a:ea typeface="Verdana"/>
                <a:cs typeface="Verdana"/>
                <a:sym typeface="Verdana"/>
              </a:rPr>
              <a:t>downloaded and installed from the play store.</a:t>
            </a:r>
            <a:br>
              <a:rPr lang="en-US" sz="1100" b="1" dirty="0">
                <a:solidFill>
                  <a:srgbClr val="7030A0"/>
                </a:solidFill>
                <a:latin typeface="Gill Sans MT" panose="020B0502020104020203" pitchFamily="34" charset="0"/>
                <a:ea typeface="Verdana"/>
                <a:cs typeface="Verdana"/>
                <a:sym typeface="Verdana"/>
              </a:rPr>
            </a:br>
            <a:r>
              <a:rPr lang="en-US" sz="1100" b="1" dirty="0">
                <a:solidFill>
                  <a:srgbClr val="7030A0"/>
                </a:solidFill>
                <a:latin typeface="Gill Sans MT" panose="020B0502020104020203" pitchFamily="34" charset="0"/>
                <a:ea typeface="Verdana"/>
                <a:cs typeface="Verdana"/>
                <a:sym typeface="Verdana"/>
              </a:rPr>
              <a:t>7.Type :  This column contains the information whether the app is free or paid.</a:t>
            </a:r>
            <a:br>
              <a:rPr lang="en-US" sz="1100" b="1" dirty="0">
                <a:solidFill>
                  <a:srgbClr val="7030A0"/>
                </a:solidFill>
                <a:latin typeface="Gill Sans MT" panose="020B0502020104020203" pitchFamily="34" charset="0"/>
                <a:ea typeface="Verdana"/>
                <a:cs typeface="Verdana"/>
                <a:sym typeface="Verdana"/>
              </a:rPr>
            </a:br>
            <a:r>
              <a:rPr lang="en-US" sz="1100" b="1" dirty="0">
                <a:solidFill>
                  <a:srgbClr val="7030A0"/>
                </a:solidFill>
                <a:latin typeface="Gill Sans MT" panose="020B0502020104020203" pitchFamily="34" charset="0"/>
                <a:ea typeface="Verdana"/>
                <a:cs typeface="Verdana"/>
                <a:sym typeface="Verdana"/>
              </a:rPr>
              <a:t>8.Price: If the app is a paid app, this column contains the data about its price.</a:t>
            </a:r>
            <a:br>
              <a:rPr lang="en-US" sz="1100" b="1" dirty="0">
                <a:solidFill>
                  <a:srgbClr val="7030A0"/>
                </a:solidFill>
                <a:latin typeface="Gill Sans MT" panose="020B0502020104020203" pitchFamily="34" charset="0"/>
                <a:ea typeface="Verdana"/>
                <a:cs typeface="Verdana"/>
                <a:sym typeface="Verdana"/>
              </a:rPr>
            </a:br>
            <a:r>
              <a:rPr lang="en-US" sz="1100" b="1" dirty="0">
                <a:solidFill>
                  <a:srgbClr val="7030A0"/>
                </a:solidFill>
                <a:latin typeface="Gill Sans MT" panose="020B0502020104020203" pitchFamily="34" charset="0"/>
                <a:ea typeface="Verdana"/>
                <a:cs typeface="Verdana"/>
                <a:sym typeface="Verdana"/>
              </a:rPr>
              <a:t>9.Content Rating: This column contains the maturity rating of the app i.e. the</a:t>
            </a:r>
            <a:br>
              <a:rPr lang="en-US" sz="1100" b="1" dirty="0">
                <a:solidFill>
                  <a:srgbClr val="7030A0"/>
                </a:solidFill>
                <a:latin typeface="Gill Sans MT" panose="020B0502020104020203" pitchFamily="34" charset="0"/>
                <a:ea typeface="Verdana"/>
                <a:cs typeface="Verdana"/>
                <a:sym typeface="Verdana"/>
              </a:rPr>
            </a:br>
            <a:r>
              <a:rPr lang="en-US" sz="1100" b="1" dirty="0">
                <a:solidFill>
                  <a:srgbClr val="7030A0"/>
                </a:solidFill>
                <a:latin typeface="Gill Sans MT" panose="020B0502020104020203" pitchFamily="34" charset="0"/>
                <a:ea typeface="Verdana"/>
                <a:cs typeface="Verdana"/>
                <a:sym typeface="Verdana"/>
              </a:rPr>
              <a:t>age group of the audience for which it is suitable.</a:t>
            </a:r>
            <a:br>
              <a:rPr lang="en-US" sz="1100" b="1" dirty="0">
                <a:solidFill>
                  <a:srgbClr val="7030A0"/>
                </a:solidFill>
                <a:latin typeface="Gill Sans MT" panose="020B0502020104020203" pitchFamily="34" charset="0"/>
                <a:ea typeface="Verdana"/>
                <a:cs typeface="Verdana"/>
                <a:sym typeface="Verdana"/>
              </a:rPr>
            </a:br>
            <a:r>
              <a:rPr lang="en-US" sz="1100" b="1" dirty="0">
                <a:solidFill>
                  <a:srgbClr val="7030A0"/>
                </a:solidFill>
                <a:latin typeface="Gill Sans MT" panose="020B0502020104020203" pitchFamily="34" charset="0"/>
                <a:ea typeface="Verdana"/>
                <a:cs typeface="Verdana"/>
                <a:sym typeface="Verdana"/>
              </a:rPr>
              <a:t>10.Genres: This column contains the data about to which genre the app  belongs. Genres can </a:t>
            </a:r>
            <a:br>
              <a:rPr lang="en-US" sz="1100" b="1" dirty="0">
                <a:solidFill>
                  <a:srgbClr val="7030A0"/>
                </a:solidFill>
                <a:latin typeface="Gill Sans MT" panose="020B0502020104020203" pitchFamily="34" charset="0"/>
                <a:ea typeface="Verdana"/>
                <a:cs typeface="Verdana"/>
                <a:sym typeface="Verdana"/>
              </a:rPr>
            </a:br>
            <a:r>
              <a:rPr lang="en-US" sz="1100" b="1" dirty="0">
                <a:solidFill>
                  <a:srgbClr val="7030A0"/>
                </a:solidFill>
                <a:latin typeface="Gill Sans MT" panose="020B0502020104020203" pitchFamily="34" charset="0"/>
                <a:ea typeface="Verdana"/>
                <a:cs typeface="Verdana"/>
                <a:sym typeface="Verdana"/>
              </a:rPr>
              <a:t>be considered as a further division of the group of Category.  </a:t>
            </a:r>
            <a:br>
              <a:rPr lang="en-US" sz="1100" b="1" dirty="0">
                <a:solidFill>
                  <a:srgbClr val="7030A0"/>
                </a:solidFill>
                <a:latin typeface="Gill Sans MT" panose="020B0502020104020203" pitchFamily="34" charset="0"/>
                <a:ea typeface="Verdana"/>
                <a:cs typeface="Verdana"/>
                <a:sym typeface="Verdana"/>
              </a:rPr>
            </a:br>
            <a:r>
              <a:rPr lang="en-US" sz="1100" b="1" dirty="0">
                <a:solidFill>
                  <a:srgbClr val="7030A0"/>
                </a:solidFill>
                <a:latin typeface="Gill Sans MT" panose="020B0502020104020203" pitchFamily="34" charset="0"/>
                <a:ea typeface="Verdana"/>
                <a:cs typeface="Verdana"/>
                <a:sym typeface="Verdana"/>
              </a:rPr>
              <a:t>11.Last Updated: Contains the date on which the latest update of the app was  released.</a:t>
            </a:r>
            <a:br>
              <a:rPr lang="en-US" sz="1100" b="1" dirty="0">
                <a:solidFill>
                  <a:srgbClr val="7030A0"/>
                </a:solidFill>
                <a:latin typeface="Gill Sans MT" panose="020B0502020104020203" pitchFamily="34" charset="0"/>
                <a:ea typeface="Verdana"/>
                <a:cs typeface="Verdana"/>
                <a:sym typeface="Verdana"/>
              </a:rPr>
            </a:br>
            <a:r>
              <a:rPr lang="en-US" sz="1100" b="1" dirty="0">
                <a:solidFill>
                  <a:srgbClr val="7030A0"/>
                </a:solidFill>
                <a:latin typeface="Gill Sans MT" panose="020B0502020104020203" pitchFamily="34" charset="0"/>
                <a:ea typeface="Verdana"/>
                <a:cs typeface="Verdana"/>
                <a:sym typeface="Verdana"/>
              </a:rPr>
              <a:t>12.Current Version: Contains information on the current version of the app  available on the play store.</a:t>
            </a:r>
            <a:br>
              <a:rPr lang="en-US" sz="1100" b="1" dirty="0">
                <a:solidFill>
                  <a:srgbClr val="7030A0"/>
                </a:solidFill>
                <a:latin typeface="Gill Sans MT" panose="020B0502020104020203" pitchFamily="34" charset="0"/>
                <a:ea typeface="Verdana"/>
                <a:cs typeface="Verdana"/>
                <a:sym typeface="Verdana"/>
              </a:rPr>
            </a:br>
            <a:r>
              <a:rPr lang="en-US" sz="1100" b="1" dirty="0">
                <a:solidFill>
                  <a:srgbClr val="7030A0"/>
                </a:solidFill>
                <a:latin typeface="Gill Sans MT" panose="020B0502020104020203" pitchFamily="34" charset="0"/>
                <a:ea typeface="Verdana"/>
                <a:cs typeface="Verdana"/>
                <a:sym typeface="Verdana"/>
              </a:rPr>
              <a:t>13.Android Version: Contains information about the android versions on which  the app is supported.</a:t>
            </a:r>
            <a:br>
              <a:rPr lang="en-US" sz="1100" b="1" dirty="0">
                <a:solidFill>
                  <a:srgbClr val="7030A0"/>
                </a:solidFill>
                <a:latin typeface="Gill Sans MT" panose="020B0502020104020203" pitchFamily="34" charset="0"/>
                <a:ea typeface="Verdana"/>
                <a:cs typeface="Verdana"/>
                <a:sym typeface="Verdana"/>
              </a:rPr>
            </a:br>
            <a:endParaRPr sz="1100" b="1" dirty="0">
              <a:solidFill>
                <a:srgbClr val="7030A0"/>
              </a:solidFill>
              <a:latin typeface="Gill Sans MT" panose="020B0502020104020203" pitchFamily="34" charset="0"/>
              <a:ea typeface="Verdana"/>
              <a:cs typeface="Verdana"/>
              <a:sym typeface="Verdana"/>
            </a:endParaRPr>
          </a:p>
        </p:txBody>
      </p:sp>
      <p:sp>
        <p:nvSpPr>
          <p:cNvPr id="844" name="Google Shape;844;p272"/>
          <p:cNvSpPr txBox="1"/>
          <p:nvPr/>
        </p:nvSpPr>
        <p:spPr>
          <a:xfrm>
            <a:off x="0" y="140360"/>
            <a:ext cx="9144000" cy="382156"/>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None/>
            </a:pPr>
            <a:r>
              <a:rPr lang="en-US" sz="2400" b="1" i="0" u="sng" strike="noStrike" cap="none" dirty="0">
                <a:solidFill>
                  <a:srgbClr val="C00000"/>
                </a:solidFill>
                <a:latin typeface="Copperplate Gothic Bold" panose="020E0705020206020404" pitchFamily="34" charset="0"/>
                <a:ea typeface="Arial"/>
                <a:cs typeface="Arial"/>
                <a:sym typeface="Arial"/>
              </a:rPr>
              <a:t>Attributes in Google Play store Data</a:t>
            </a:r>
            <a:endParaRPr sz="2400" b="1" i="0" u="sng" strike="noStrike" cap="none" dirty="0">
              <a:solidFill>
                <a:srgbClr val="000000"/>
              </a:solidFill>
              <a:latin typeface="Copperplate Gothic Bold" panose="020E0705020206020404" pitchFamily="34" charset="0"/>
              <a:ea typeface="Verdana"/>
              <a:cs typeface="Verdana"/>
              <a:sym typeface="Verdana"/>
            </a:endParaRPr>
          </a:p>
        </p:txBody>
      </p:sp>
      <p:sp>
        <p:nvSpPr>
          <p:cNvPr id="845" name="Google Shape;845;p272"/>
          <p:cNvSpPr/>
          <p:nvPr/>
        </p:nvSpPr>
        <p:spPr>
          <a:xfrm>
            <a:off x="157053" y="140360"/>
            <a:ext cx="513258" cy="50627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fallOver" invX="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273"/>
          <p:cNvSpPr txBox="1">
            <a:spLocks noGrp="1"/>
          </p:cNvSpPr>
          <p:nvPr>
            <p:ph type="title"/>
          </p:nvPr>
        </p:nvSpPr>
        <p:spPr>
          <a:xfrm>
            <a:off x="0" y="238403"/>
            <a:ext cx="9143999" cy="39498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100"/>
              </a:spcBef>
              <a:spcAft>
                <a:spcPts val="0"/>
              </a:spcAft>
              <a:buSzPts val="1400"/>
              <a:buNone/>
            </a:pPr>
            <a:r>
              <a:rPr lang="en-US" sz="2400" b="1" u="sng" dirty="0">
                <a:solidFill>
                  <a:srgbClr val="C00000"/>
                </a:solidFill>
                <a:latin typeface="Copperplate Gothic Bold" panose="020E0705020206020404" pitchFamily="34" charset="0"/>
              </a:rPr>
              <a:t>Attributes in User reviews</a:t>
            </a:r>
            <a:endParaRPr u="sng" dirty="0">
              <a:solidFill>
                <a:srgbClr val="C00000"/>
              </a:solidFill>
              <a:latin typeface="Copperplate Gothic Bold" panose="020E0705020206020404" pitchFamily="34" charset="0"/>
            </a:endParaRPr>
          </a:p>
        </p:txBody>
      </p:sp>
      <p:sp>
        <p:nvSpPr>
          <p:cNvPr id="851" name="Google Shape;851;p273"/>
          <p:cNvSpPr txBox="1"/>
          <p:nvPr/>
        </p:nvSpPr>
        <p:spPr>
          <a:xfrm>
            <a:off x="971622" y="1186736"/>
            <a:ext cx="6364843" cy="2246123"/>
          </a:xfrm>
          <a:prstGeom prst="rect">
            <a:avLst/>
          </a:prstGeom>
          <a:noFill/>
          <a:ln>
            <a:noFill/>
          </a:ln>
        </p:spPr>
        <p:style>
          <a:lnRef idx="0">
            <a:scrgbClr r="0" g="0" b="0"/>
          </a:lnRef>
          <a:fillRef idx="0">
            <a:scrgbClr r="0" g="0" b="0"/>
          </a:fillRef>
          <a:effectRef idx="0">
            <a:scrgbClr r="0" g="0" b="0"/>
          </a:effectRef>
          <a:fontRef idx="minor">
            <a:schemeClr val="accent3"/>
          </a:fontRef>
        </p:style>
        <p:txBody>
          <a:bodyPr spcFirstLastPara="1" wrap="square" lIns="0" tIns="1900" rIns="0" bIns="0" anchor="t" anchorCtr="0">
            <a:spAutoFit/>
          </a:bodyPr>
          <a:lstStyle/>
          <a:p>
            <a:pPr marL="0" marR="0" lvl="0" indent="0" algn="l" rtl="0">
              <a:lnSpc>
                <a:spcPct val="100000"/>
              </a:lnSpc>
              <a:spcBef>
                <a:spcPts val="0"/>
              </a:spcBef>
              <a:spcAft>
                <a:spcPts val="0"/>
              </a:spcAft>
              <a:buNone/>
            </a:pPr>
            <a:endParaRPr sz="2250" b="0" i="0" u="none" strike="noStrike" cap="none" dirty="0">
              <a:solidFill>
                <a:srgbClr val="000000"/>
              </a:solidFill>
              <a:latin typeface="Times New Roman"/>
              <a:ea typeface="Times New Roman"/>
              <a:cs typeface="Times New Roman"/>
              <a:sym typeface="Times New Roman"/>
            </a:endParaRPr>
          </a:p>
          <a:p>
            <a:pPr marL="490855" marR="0" lvl="0" indent="-285750" algn="l" rtl="0">
              <a:lnSpc>
                <a:spcPct val="100000"/>
              </a:lnSpc>
              <a:spcBef>
                <a:spcPts val="0"/>
              </a:spcBef>
              <a:spcAft>
                <a:spcPts val="0"/>
              </a:spcAft>
              <a:buClr>
                <a:srgbClr val="000000"/>
              </a:buClr>
              <a:buSzPts val="1600"/>
              <a:buFont typeface="Wingdings" panose="05000000000000000000" pitchFamily="2" charset="2"/>
              <a:buChar char="q"/>
            </a:pPr>
            <a:r>
              <a:rPr lang="en-US" sz="1600" b="1" i="0" u="none" strike="noStrike" cap="none" dirty="0">
                <a:solidFill>
                  <a:srgbClr val="124F5C"/>
                </a:solidFill>
                <a:latin typeface="Arial"/>
                <a:ea typeface="Arial"/>
                <a:cs typeface="Arial"/>
                <a:sym typeface="Arial"/>
              </a:rPr>
              <a:t>App- </a:t>
            </a:r>
            <a:r>
              <a:rPr lang="en-US"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Application name…</a:t>
            </a:r>
            <a:endParaRPr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a:p>
            <a:pPr marL="490855" marR="0" lvl="0" indent="-285750" algn="l" rtl="0">
              <a:lnSpc>
                <a:spcPct val="100000"/>
              </a:lnSpc>
              <a:spcBef>
                <a:spcPts val="960"/>
              </a:spcBef>
              <a:spcAft>
                <a:spcPts val="0"/>
              </a:spcAft>
              <a:buClr>
                <a:srgbClr val="000000"/>
              </a:buClr>
              <a:buSzPts val="1600"/>
              <a:buFont typeface="Wingdings" panose="05000000000000000000" pitchFamily="2" charset="2"/>
              <a:buChar char="q"/>
            </a:pPr>
            <a:r>
              <a:rPr lang="en-US" sz="1600" b="1" i="0" u="none" strike="noStrike" cap="none" dirty="0">
                <a:solidFill>
                  <a:srgbClr val="124F5C"/>
                </a:solidFill>
                <a:latin typeface="Arial"/>
                <a:ea typeface="Arial"/>
                <a:cs typeface="Arial"/>
                <a:sym typeface="Arial"/>
              </a:rPr>
              <a:t>Translated Review- </a:t>
            </a:r>
            <a:r>
              <a:rPr lang="en-US"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User review…</a:t>
            </a:r>
            <a:endParaRPr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a:p>
            <a:pPr marL="490855" marR="0" lvl="0" indent="-285750" algn="l" rtl="0">
              <a:lnSpc>
                <a:spcPct val="100000"/>
              </a:lnSpc>
              <a:spcBef>
                <a:spcPts val="960"/>
              </a:spcBef>
              <a:spcAft>
                <a:spcPts val="0"/>
              </a:spcAft>
              <a:buClr>
                <a:srgbClr val="000000"/>
              </a:buClr>
              <a:buSzPts val="1600"/>
              <a:buFont typeface="Wingdings" panose="05000000000000000000" pitchFamily="2" charset="2"/>
              <a:buChar char="q"/>
            </a:pPr>
            <a:r>
              <a:rPr lang="en-US" sz="1600" b="1" i="0" u="none" strike="noStrike" cap="none" dirty="0">
                <a:solidFill>
                  <a:srgbClr val="124F5C"/>
                </a:solidFill>
                <a:latin typeface="Arial"/>
                <a:ea typeface="Arial"/>
                <a:cs typeface="Arial"/>
                <a:sym typeface="Arial"/>
              </a:rPr>
              <a:t>Sentiment- </a:t>
            </a:r>
            <a:r>
              <a:rPr lang="en-US"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Positive/Negative/Neutral…</a:t>
            </a:r>
            <a:endParaRPr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a:p>
            <a:pPr marL="490855" marR="0" lvl="0" indent="-285750" algn="l" rtl="0">
              <a:lnSpc>
                <a:spcPct val="100000"/>
              </a:lnSpc>
              <a:spcBef>
                <a:spcPts val="960"/>
              </a:spcBef>
              <a:spcAft>
                <a:spcPts val="0"/>
              </a:spcAft>
              <a:buClr>
                <a:srgbClr val="000000"/>
              </a:buClr>
              <a:buSzPts val="1600"/>
              <a:buFont typeface="Wingdings" panose="05000000000000000000" pitchFamily="2" charset="2"/>
              <a:buChar char="q"/>
            </a:pPr>
            <a:r>
              <a:rPr lang="en-US" sz="1600" b="1" i="0" u="none" strike="noStrike" cap="none" dirty="0">
                <a:solidFill>
                  <a:srgbClr val="124F5C"/>
                </a:solidFill>
                <a:latin typeface="Arial"/>
                <a:ea typeface="Arial"/>
                <a:cs typeface="Arial"/>
                <a:sym typeface="Arial"/>
              </a:rPr>
              <a:t>Sentiment Polarity- </a:t>
            </a:r>
            <a:r>
              <a:rPr lang="en-US"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Sentiment polarity score…</a:t>
            </a:r>
            <a:endParaRPr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a:p>
            <a:pPr marL="490855" marR="0" lvl="0" indent="-285750" algn="l" rtl="0">
              <a:lnSpc>
                <a:spcPct val="100000"/>
              </a:lnSpc>
              <a:spcBef>
                <a:spcPts val="965"/>
              </a:spcBef>
              <a:spcAft>
                <a:spcPts val="0"/>
              </a:spcAft>
              <a:buClr>
                <a:srgbClr val="000000"/>
              </a:buClr>
              <a:buSzPts val="1600"/>
              <a:buFont typeface="Wingdings" panose="05000000000000000000" pitchFamily="2" charset="2"/>
              <a:buChar char="q"/>
            </a:pPr>
            <a:r>
              <a:rPr lang="en-US" sz="1600" b="1" i="0" u="none" strike="noStrike" cap="none" dirty="0">
                <a:solidFill>
                  <a:srgbClr val="124F5C"/>
                </a:solidFill>
                <a:latin typeface="Arial"/>
                <a:ea typeface="Arial"/>
                <a:cs typeface="Arial"/>
                <a:sym typeface="Arial"/>
              </a:rPr>
              <a:t>Sentiment Subjectivity- </a:t>
            </a:r>
            <a:r>
              <a:rPr lang="en-US"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Sentiment subjectivity score…</a:t>
            </a:r>
            <a:endParaRPr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p:txBody>
      </p:sp>
      <p:pic>
        <p:nvPicPr>
          <p:cNvPr id="852" name="Google Shape;852;p273" descr="7 Best Shopify Product Review Apps to Boost Online Business"/>
          <p:cNvPicPr preferRelativeResize="0"/>
          <p:nvPr/>
        </p:nvPicPr>
        <p:blipFill rotWithShape="1">
          <a:blip r:embed="rId3">
            <a:alphaModFix/>
          </a:blip>
          <a:srcRect/>
          <a:stretch/>
        </p:blipFill>
        <p:spPr>
          <a:xfrm>
            <a:off x="5592725" y="3432858"/>
            <a:ext cx="3551273" cy="1464419"/>
          </a:xfrm>
          <a:prstGeom prst="rect">
            <a:avLst/>
          </a:prstGeom>
          <a:gradFill>
            <a:gsLst>
              <a:gs pos="0">
                <a:srgbClr val="00ABC0"/>
              </a:gs>
              <a:gs pos="100000">
                <a:srgbClr val="94ECFD"/>
              </a:gs>
            </a:gsLst>
            <a:lin ang="16200000" scaled="0"/>
          </a:gradFill>
          <a:ln>
            <a:noFill/>
          </a:ln>
          <a:effectLst>
            <a:outerShdw blurRad="40000" dist="23000" dir="5400000" rotWithShape="0">
              <a:srgbClr val="000000">
                <a:alpha val="34901"/>
              </a:srgbClr>
            </a:outerShdw>
          </a:effectLst>
        </p:spPr>
      </p:pic>
      <p:sp>
        <p:nvSpPr>
          <p:cNvPr id="853" name="Google Shape;853;p273"/>
          <p:cNvSpPr/>
          <p:nvPr/>
        </p:nvSpPr>
        <p:spPr>
          <a:xfrm>
            <a:off x="198379" y="182757"/>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invX="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274"/>
          <p:cNvSpPr txBox="1">
            <a:spLocks noGrp="1"/>
          </p:cNvSpPr>
          <p:nvPr>
            <p:ph type="title"/>
          </p:nvPr>
        </p:nvSpPr>
        <p:spPr>
          <a:xfrm>
            <a:off x="0" y="437134"/>
            <a:ext cx="9143999" cy="39498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100"/>
              </a:spcBef>
              <a:spcAft>
                <a:spcPts val="0"/>
              </a:spcAft>
              <a:buSzPts val="1400"/>
              <a:buNone/>
            </a:pPr>
            <a:r>
              <a:rPr lang="en-US" sz="2400" b="1" u="sng" dirty="0">
                <a:solidFill>
                  <a:srgbClr val="C00000"/>
                </a:solidFill>
                <a:effectLst>
                  <a:outerShdw blurRad="38100" dist="38100" dir="2700000" algn="tl">
                    <a:srgbClr val="000000">
                      <a:alpha val="43137"/>
                    </a:srgbClr>
                  </a:outerShdw>
                </a:effectLst>
                <a:latin typeface="Copperplate Gothic Bold" panose="020E0705020206020404" pitchFamily="34" charset="0"/>
                <a:ea typeface="Old Standard TT"/>
                <a:cs typeface="Old Standard TT"/>
                <a:sym typeface="Old Standard TT"/>
              </a:rPr>
              <a:t>OVERVIEW OF ANALYSIS</a:t>
            </a:r>
            <a:endParaRPr u="sng" dirty="0">
              <a:solidFill>
                <a:srgbClr val="C00000"/>
              </a:solidFill>
              <a:effectLst>
                <a:outerShdw blurRad="38100" dist="38100" dir="2700000" algn="tl">
                  <a:srgbClr val="000000">
                    <a:alpha val="43137"/>
                  </a:srgbClr>
                </a:outerShdw>
              </a:effectLst>
              <a:latin typeface="Copperplate Gothic Bold" panose="020E0705020206020404" pitchFamily="34" charset="0"/>
            </a:endParaRPr>
          </a:p>
        </p:txBody>
      </p:sp>
      <p:grpSp>
        <p:nvGrpSpPr>
          <p:cNvPr id="859" name="Google Shape;859;p274"/>
          <p:cNvGrpSpPr/>
          <p:nvPr/>
        </p:nvGrpSpPr>
        <p:grpSpPr>
          <a:xfrm>
            <a:off x="478536" y="263652"/>
            <a:ext cx="809244" cy="809244"/>
            <a:chOff x="478536" y="263652"/>
            <a:chExt cx="809244" cy="809244"/>
          </a:xfrm>
        </p:grpSpPr>
        <p:sp>
          <p:nvSpPr>
            <p:cNvPr id="860" name="Google Shape;860;p274"/>
            <p:cNvSpPr/>
            <p:nvPr/>
          </p:nvSpPr>
          <p:spPr>
            <a:xfrm>
              <a:off x="478536" y="263652"/>
              <a:ext cx="809244" cy="80924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1" name="Google Shape;861;p274"/>
            <p:cNvSpPr/>
            <p:nvPr/>
          </p:nvSpPr>
          <p:spPr>
            <a:xfrm>
              <a:off x="537972" y="303276"/>
              <a:ext cx="694944" cy="69646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862" name="Google Shape;862;p274"/>
          <p:cNvSpPr/>
          <p:nvPr/>
        </p:nvSpPr>
        <p:spPr>
          <a:xfrm>
            <a:off x="5632703" y="1190244"/>
            <a:ext cx="3305810" cy="669290"/>
          </a:xfrm>
          <a:custGeom>
            <a:avLst/>
            <a:gdLst/>
            <a:ahLst/>
            <a:cxnLst/>
            <a:rect l="l" t="t" r="r" b="b"/>
            <a:pathLst>
              <a:path w="3305809" h="669289" extrusionOk="0">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3" name="Google Shape;863;p274"/>
          <p:cNvSpPr txBox="1"/>
          <p:nvPr/>
        </p:nvSpPr>
        <p:spPr>
          <a:xfrm>
            <a:off x="6277101" y="1368374"/>
            <a:ext cx="2494759"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i="0" u="none" strike="noStrike" cap="none" dirty="0">
                <a:solidFill>
                  <a:srgbClr val="FFFF00"/>
                </a:solidFill>
                <a:latin typeface="Algerian" panose="04020705040A02060702" pitchFamily="82" charset="0"/>
                <a:ea typeface="Arial"/>
                <a:cs typeface="Arial"/>
                <a:sym typeface="Arial"/>
              </a:rPr>
              <a:t>Predictive Modeling</a:t>
            </a:r>
            <a:endParaRPr sz="1800" b="1" i="0" u="none" strike="noStrike" cap="none" dirty="0">
              <a:solidFill>
                <a:srgbClr val="FFFF00"/>
              </a:solidFill>
              <a:latin typeface="Algerian" panose="04020705040A02060702" pitchFamily="82" charset="0"/>
              <a:ea typeface="Arial"/>
              <a:cs typeface="Arial"/>
              <a:sym typeface="Arial"/>
            </a:endParaRPr>
          </a:p>
        </p:txBody>
      </p:sp>
      <p:sp>
        <p:nvSpPr>
          <p:cNvPr id="864" name="Google Shape;864;p274"/>
          <p:cNvSpPr txBox="1"/>
          <p:nvPr/>
        </p:nvSpPr>
        <p:spPr>
          <a:xfrm>
            <a:off x="6563778" y="2685750"/>
            <a:ext cx="2208082" cy="1605568"/>
          </a:xfrm>
          <a:prstGeom prst="rect">
            <a:avLst/>
          </a:prstGeom>
          <a:noFill/>
          <a:ln>
            <a:noFill/>
          </a:ln>
        </p:spPr>
        <p:txBody>
          <a:bodyPr spcFirstLastPara="1" wrap="square" lIns="0" tIns="12700" rIns="0" bIns="0" anchor="t" anchorCtr="0">
            <a:spAutoFit/>
          </a:bodyPr>
          <a:lstStyle/>
          <a:p>
            <a:pPr marL="12700" marR="5080" lvl="0" indent="0" algn="l" rtl="0">
              <a:lnSpc>
                <a:spcPct val="114999"/>
              </a:lnSpc>
              <a:spcBef>
                <a:spcPts val="0"/>
              </a:spcBef>
              <a:spcAft>
                <a:spcPts val="0"/>
              </a:spcAft>
              <a:buNone/>
            </a:pPr>
            <a:r>
              <a:rPr lang="en-US" sz="18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Formulate a  statistical model to  forecast an  outcome using  relevant predictors.</a:t>
            </a:r>
            <a:endParaRPr sz="18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p:txBody>
      </p:sp>
      <p:sp>
        <p:nvSpPr>
          <p:cNvPr id="865" name="Google Shape;865;p274"/>
          <p:cNvSpPr/>
          <p:nvPr/>
        </p:nvSpPr>
        <p:spPr>
          <a:xfrm>
            <a:off x="372139" y="1190244"/>
            <a:ext cx="2942623" cy="669290"/>
          </a:xfrm>
          <a:custGeom>
            <a:avLst/>
            <a:gdLst/>
            <a:ahLst/>
            <a:cxnLst/>
            <a:rect l="l" t="t" r="r" b="b"/>
            <a:pathLst>
              <a:path w="3546475" h="669289" extrusionOk="0">
                <a:moveTo>
                  <a:pt x="3211830" y="0"/>
                </a:moveTo>
                <a:lnTo>
                  <a:pt x="0" y="0"/>
                </a:lnTo>
                <a:lnTo>
                  <a:pt x="0" y="669035"/>
                </a:lnTo>
                <a:lnTo>
                  <a:pt x="3211830" y="669035"/>
                </a:lnTo>
                <a:lnTo>
                  <a:pt x="3546348" y="334517"/>
                </a:lnTo>
                <a:lnTo>
                  <a:pt x="3211830" y="0"/>
                </a:lnTo>
                <a:close/>
              </a:path>
            </a:pathLst>
          </a:custGeom>
          <a:solidFill>
            <a:srgbClr val="359E9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6" name="Google Shape;866;p274"/>
          <p:cNvSpPr txBox="1"/>
          <p:nvPr/>
        </p:nvSpPr>
        <p:spPr>
          <a:xfrm>
            <a:off x="850139" y="1368933"/>
            <a:ext cx="2094228"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i="0" u="none" strike="noStrike" cap="none" dirty="0">
                <a:solidFill>
                  <a:srgbClr val="FFFF00"/>
                </a:solidFill>
                <a:latin typeface="Algerian" panose="04020705040A02060702" pitchFamily="82" charset="0"/>
                <a:ea typeface="Arial"/>
                <a:cs typeface="Arial"/>
                <a:sym typeface="Arial"/>
              </a:rPr>
              <a:t>Data Cleaning</a:t>
            </a:r>
            <a:endParaRPr sz="1800" b="1" i="0" u="none" strike="noStrike" cap="none" dirty="0">
              <a:solidFill>
                <a:srgbClr val="FFFF00"/>
              </a:solidFill>
              <a:latin typeface="Algerian" panose="04020705040A02060702" pitchFamily="82" charset="0"/>
              <a:ea typeface="Arial"/>
              <a:cs typeface="Arial"/>
              <a:sym typeface="Arial"/>
            </a:endParaRPr>
          </a:p>
        </p:txBody>
      </p:sp>
      <p:sp>
        <p:nvSpPr>
          <p:cNvPr id="867" name="Google Shape;867;p274"/>
          <p:cNvSpPr txBox="1"/>
          <p:nvPr/>
        </p:nvSpPr>
        <p:spPr>
          <a:xfrm>
            <a:off x="734059" y="2685750"/>
            <a:ext cx="2065655" cy="1287650"/>
          </a:xfrm>
          <a:prstGeom prst="rect">
            <a:avLst/>
          </a:prstGeom>
          <a:noFill/>
          <a:ln>
            <a:noFill/>
          </a:ln>
        </p:spPr>
        <p:txBody>
          <a:bodyPr spcFirstLastPara="1" wrap="square" lIns="0" tIns="13325" rIns="0" bIns="0" anchor="t" anchorCtr="0">
            <a:spAutoFit/>
          </a:bodyPr>
          <a:lstStyle/>
          <a:p>
            <a:pPr marL="12700" marR="5080" lvl="0" indent="0" algn="l" rtl="0">
              <a:lnSpc>
                <a:spcPct val="114999"/>
              </a:lnSpc>
              <a:spcBef>
                <a:spcPts val="0"/>
              </a:spcBef>
              <a:spcAft>
                <a:spcPts val="0"/>
              </a:spcAft>
              <a:buNone/>
            </a:pPr>
            <a:r>
              <a:rPr lang="en-US" sz="18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Understand the  structure of the  dataset and clean  data before analysis.</a:t>
            </a:r>
            <a:endParaRPr sz="18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p:txBody>
      </p:sp>
      <p:sp>
        <p:nvSpPr>
          <p:cNvPr id="868" name="Google Shape;868;p274"/>
          <p:cNvSpPr/>
          <p:nvPr/>
        </p:nvSpPr>
        <p:spPr>
          <a:xfrm>
            <a:off x="2944367" y="1190244"/>
            <a:ext cx="3305810" cy="669290"/>
          </a:xfrm>
          <a:custGeom>
            <a:avLst/>
            <a:gdLst/>
            <a:ahLst/>
            <a:cxnLst/>
            <a:rect l="l" t="t" r="r" b="b"/>
            <a:pathLst>
              <a:path w="3305810" h="669289" extrusionOk="0">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9" name="Google Shape;869;p274"/>
          <p:cNvSpPr txBox="1"/>
          <p:nvPr/>
        </p:nvSpPr>
        <p:spPr>
          <a:xfrm>
            <a:off x="3626358" y="1368374"/>
            <a:ext cx="2307236"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i="0" u="none" strike="noStrike" cap="none" dirty="0">
                <a:solidFill>
                  <a:srgbClr val="FFFF00"/>
                </a:solidFill>
                <a:latin typeface="Algerian" panose="04020705040A02060702" pitchFamily="82" charset="0"/>
                <a:ea typeface="Arial"/>
                <a:cs typeface="Arial"/>
                <a:sym typeface="Arial"/>
              </a:rPr>
              <a:t>Data Exploration</a:t>
            </a:r>
            <a:endParaRPr sz="1800" b="1" i="0" u="none" strike="noStrike" cap="none" dirty="0">
              <a:solidFill>
                <a:srgbClr val="FFFF00"/>
              </a:solidFill>
              <a:latin typeface="Algerian" panose="04020705040A02060702" pitchFamily="82" charset="0"/>
              <a:ea typeface="Arial"/>
              <a:cs typeface="Arial"/>
              <a:sym typeface="Arial"/>
            </a:endParaRPr>
          </a:p>
        </p:txBody>
      </p:sp>
      <p:sp>
        <p:nvSpPr>
          <p:cNvPr id="870" name="Google Shape;870;p274"/>
          <p:cNvSpPr txBox="1"/>
          <p:nvPr/>
        </p:nvSpPr>
        <p:spPr>
          <a:xfrm>
            <a:off x="3939694" y="2685750"/>
            <a:ext cx="1993900" cy="1923460"/>
          </a:xfrm>
          <a:prstGeom prst="rect">
            <a:avLst/>
          </a:prstGeom>
          <a:noFill/>
          <a:ln>
            <a:noFill/>
          </a:ln>
        </p:spPr>
        <p:txBody>
          <a:bodyPr spcFirstLastPara="1" wrap="square" lIns="0" tIns="12050" rIns="0" bIns="0" anchor="t" anchorCtr="0">
            <a:spAutoFit/>
          </a:bodyPr>
          <a:lstStyle/>
          <a:p>
            <a:pPr marL="12700" marR="5080" lvl="0" indent="0" algn="l" rtl="0">
              <a:lnSpc>
                <a:spcPct val="114999"/>
              </a:lnSpc>
              <a:spcBef>
                <a:spcPts val="0"/>
              </a:spcBef>
              <a:spcAft>
                <a:spcPts val="0"/>
              </a:spcAft>
              <a:buNone/>
            </a:pPr>
            <a:r>
              <a:rPr lang="en-US" sz="18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Uncover initial  patterns,  characteristics, and  points of interest  using visual  exploration.</a:t>
            </a:r>
            <a:endParaRPr sz="18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p:txBody>
      </p:sp>
      <p:sp>
        <p:nvSpPr>
          <p:cNvPr id="871" name="Google Shape;871;p274"/>
          <p:cNvSpPr/>
          <p:nvPr/>
        </p:nvSpPr>
        <p:spPr>
          <a:xfrm>
            <a:off x="4158234" y="1941575"/>
            <a:ext cx="617220" cy="615695"/>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2" name="Google Shape;872;p274"/>
          <p:cNvSpPr/>
          <p:nvPr/>
        </p:nvSpPr>
        <p:spPr>
          <a:xfrm>
            <a:off x="7083552" y="1941576"/>
            <a:ext cx="527303" cy="52578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3" name="Google Shape;873;p274"/>
          <p:cNvSpPr/>
          <p:nvPr/>
        </p:nvSpPr>
        <p:spPr>
          <a:xfrm>
            <a:off x="1232916" y="1941576"/>
            <a:ext cx="617220" cy="615695"/>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wind"/>
      </p:transition>
    </mc:Choice>
    <mc:Fallback xmlns="">
      <p:transition spd="slow">
        <p:fade/>
      </p:transition>
    </mc:Fallback>
  </mc:AlternateContent>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114</TotalTime>
  <Words>1885</Words>
  <Application>Microsoft Office PowerPoint</Application>
  <PresentationFormat>On-screen Show (16:9)</PresentationFormat>
  <Paragraphs>149</Paragraphs>
  <Slides>30</Slides>
  <Notes>30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30</vt:i4>
      </vt:variant>
    </vt:vector>
  </HeadingPairs>
  <TitlesOfParts>
    <vt:vector size="48" baseType="lpstr">
      <vt:lpstr>Copperplate Gothic Bold</vt:lpstr>
      <vt:lpstr>Noto Sans Symbols</vt:lpstr>
      <vt:lpstr>Stencil</vt:lpstr>
      <vt:lpstr>Wingdings</vt:lpstr>
      <vt:lpstr>Calibri</vt:lpstr>
      <vt:lpstr>Gill Sans MT</vt:lpstr>
      <vt:lpstr>Montserrat</vt:lpstr>
      <vt:lpstr>Arial</vt:lpstr>
      <vt:lpstr>Sitka Display</vt:lpstr>
      <vt:lpstr>Courier New</vt:lpstr>
      <vt:lpstr>Calibri Light</vt:lpstr>
      <vt:lpstr>Sitka Small</vt:lpstr>
      <vt:lpstr>Times New Roman</vt:lpstr>
      <vt:lpstr>Old Standard TT</vt:lpstr>
      <vt:lpstr>Verdana</vt:lpstr>
      <vt:lpstr>Algerian</vt:lpstr>
      <vt:lpstr>Roboto</vt:lpstr>
      <vt:lpstr>Retrospect</vt:lpstr>
      <vt:lpstr>PowerPoint Presentation</vt:lpstr>
      <vt:lpstr>WHY ANALYZE THE GOOGLE PLAY  STORE?</vt:lpstr>
      <vt:lpstr>PowerPoint Presentation</vt:lpstr>
      <vt:lpstr>PowerPoint Presentation</vt:lpstr>
      <vt:lpstr>PowerPoint Presentation</vt:lpstr>
      <vt:lpstr>Dataset Preparation</vt:lpstr>
      <vt:lpstr>1.App :  This column Contains the name of the app for each observation. 2.Category :  This column Contains Category to which the app belongs. 3.Rating :   This column contains the average rating for the app.  4.Reviews :  This column contains the number of reviews that the app has  received on the play store. 5.Size :  This column contains the amount of memory the app occupies on the device. 6.Installs :  This column contains the number of times that the app has been downloaded and installed from the play store. 7.Type :  This column contains the information whether the app is free or paid. 8.Price: If the app is a paid app, this column contains the data about its price. 9.Content Rating: This column contains the maturity rating of the app i.e. the age group of the audience for which it is suitable. 10.Genres: This column contains the data about to which genre the app  belongs. Genres can  be considered as a further division of the group of Category.   11.Last Updated: Contains the date on which the latest update of the app was  released. 12.Current Version: Contains information on the current version of the app  available on the play store. 13.Android Version: Contains information about the android versions on which  the app is supported. </vt:lpstr>
      <vt:lpstr>Attributes in User reviews</vt:lpstr>
      <vt:lpstr>OVERVIEW OF ANALYSIS</vt:lpstr>
      <vt:lpstr>PowerPoint Presentation</vt:lpstr>
      <vt:lpstr>CORRELATION HEATMAP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bishnuprasad701@gmail.com</cp:lastModifiedBy>
  <cp:revision>17</cp:revision>
  <dcterms:created xsi:type="dcterms:W3CDTF">2022-03-16T09:49:32Z</dcterms:created>
  <dcterms:modified xsi:type="dcterms:W3CDTF">2023-05-10T08:47:43Z</dcterms:modified>
</cp:coreProperties>
</file>